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Contrail One" charset="1" panose="02000000000000000000"/>
      <p:regular r:id="rId20"/>
    </p:embeddedFont>
    <p:embeddedFont>
      <p:font typeface="Open Sans" charset="1" panose="020B0606030504020204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notesMasters/notesMaster1.xml" Type="http://schemas.openxmlformats.org/officeDocument/2006/relationships/notesMaster"/><Relationship Id="rId18" Target="theme/theme2.xml" Type="http://schemas.openxmlformats.org/officeDocument/2006/relationships/theme"/><Relationship Id="rId19" Target="notesSlides/notesSlide1.xml" Type="http://schemas.openxmlformats.org/officeDocument/2006/relationships/notes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2.xml" Type="http://schemas.openxmlformats.org/officeDocument/2006/relationships/notesSlide"/><Relationship Id="rId22" Target="notesSlides/notesSlide3.xml" Type="http://schemas.openxmlformats.org/officeDocument/2006/relationships/notesSlide"/><Relationship Id="rId23" Target="notesSlides/notesSlide4.xml" Type="http://schemas.openxmlformats.org/officeDocument/2006/relationships/notesSlide"/><Relationship Id="rId24" Target="notesSlides/notesSlide5.xml" Type="http://schemas.openxmlformats.org/officeDocument/2006/relationships/notesSlide"/><Relationship Id="rId25" Target="notesSlides/notesSlide6.xml" Type="http://schemas.openxmlformats.org/officeDocument/2006/relationships/notesSlide"/><Relationship Id="rId26" Target="fonts/font26.fntdata" Type="http://schemas.openxmlformats.org/officeDocument/2006/relationships/font"/><Relationship Id="rId27" Target="notesSlides/notesSlide7.xml" Type="http://schemas.openxmlformats.org/officeDocument/2006/relationships/notesSlide"/><Relationship Id="rId28" Target="notesSlides/notesSlide8.xml" Type="http://schemas.openxmlformats.org/officeDocument/2006/relationships/notesSlide"/><Relationship Id="rId29" Target="notesSlides/notesSlide9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Hola mi nombre es Dayana Yaselga de la carrera de ingeniería en ciberseguridad.</a:t>
            </a:r>
          </a:p>
          <a:p>
            <a:r>
              <a:rPr lang="en-US"/>
              <a:t>Bienvenidos hoy les presentaré el desarrollo del clásico juego 'Piedra, Papel o Tijeras', un proyecto donde se implementó conceptos básicos de programación y diseño de software."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Identificación del problema:</a:t>
            </a:r>
          </a:p>
          <a:p>
            <a:r>
              <a:rPr lang="en-US"/>
              <a:t>El problema que se busca resolver es cómo implementar un juego interactivo y entretenido que permita al usuario jugar contra la computadora de manera sencilla, con reglas claras y funcionalidades básicas. </a:t>
            </a:r>
          </a:p>
          <a:p>
            <a:r>
              <a:rPr lang="en-US"/>
              <a:t/>
            </a:r>
          </a:p>
          <a:p>
            <a:r>
              <a:rPr lang="en-US"/>
              <a:t>Objetivo principal:</a:t>
            </a:r>
          </a:p>
          <a:p>
            <a:r>
              <a:rPr lang="en-US"/>
              <a:t>Permitir al jugador seleccionar una opción y competir contra la computadora en el juego de 'Piedra, Papel o Tijeras', mediante la implementación de reglas predefinidas y un código funcional.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Análisis del problema</a:t>
            </a:r>
          </a:p>
          <a:p>
            <a:r>
              <a:rPr lang="en-US"/>
              <a:t/>
            </a:r>
          </a:p>
          <a:p>
            <a:r>
              <a:rPr lang="en-US"/>
              <a:t>El jugador podrá elegir una opción entre piedra, papel o tijeras.</a:t>
            </a:r>
          </a:p>
          <a:p>
            <a:r>
              <a:rPr lang="en-US"/>
              <a:t/>
            </a:r>
          </a:p>
          <a:p>
            <a:r>
              <a:rPr lang="en-US"/>
              <a:t>La computadora podrá generar una opción aleatoria.</a:t>
            </a:r>
          </a:p>
          <a:p>
            <a:r>
              <a:rPr lang="en-US"/>
              <a:t/>
            </a:r>
          </a:p>
          <a:p>
            <a:r>
              <a:rPr lang="en-US"/>
              <a:t>El sistema comparara ambas elecciones y determinara el resultado basado en las reglas del juego.</a:t>
            </a:r>
          </a:p>
          <a:p>
            <a:r>
              <a:rPr lang="en-US"/>
              <a:t/>
            </a:r>
          </a:p>
          <a:p>
            <a:r>
              <a:rPr lang="en-US"/>
              <a:t>También se ofrecerá la posibilidad de jugar varias rondas y registrar puntajes.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Se implementaron diagramas de funcionalidades, aquí tenemos al</a:t>
            </a:r>
          </a:p>
          <a:p>
            <a:r>
              <a:rPr lang="en-US"/>
              <a:t>diagrama de Caso de Uso:</a:t>
            </a:r>
          </a:p>
          <a:p>
            <a:r>
              <a:rPr lang="en-US"/>
              <a:t/>
            </a:r>
          </a:p>
          <a:p>
            <a:r>
              <a:rPr lang="en-US"/>
              <a:t>Como se puede observar en este diagrama, el jugador cumple acciones como iniciar el juego, elegir entre las opciones y decidir si quiere finalizar el juego, y el sistema genera la opción aleatoria, compara las opciones y muestra el resultado. </a:t>
            </a:r>
          </a:p>
          <a:p>
            <a:r>
              <a:rPr lang="en-US"/>
              <a:t/>
            </a:r>
          </a:p>
          <a:p>
            <a:r>
              <a:rPr lang="en-US"/>
              <a:t>Este diagrama nos ayuda a entender cada paso que el sistema deberá seguir para que el juego funcione de forma correcta y lógica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Arquitectura de la Aplicación: MVC</a:t>
            </a:r>
          </a:p>
          <a:p>
            <a:r>
              <a:rPr lang="en-US"/>
              <a:t>Para entender un poco más el juego, utilizamos una arquitectura de software llamada MVC, que significa Modelo-Vista-Controlador. Esta arquitectura facilita el mantenimiento y expansión del programa.</a:t>
            </a:r>
          </a:p>
          <a:p>
            <a:r>
              <a:rPr lang="en-US"/>
              <a:t/>
            </a:r>
          </a:p>
          <a:p>
            <a:r>
              <a:rPr lang="en-US"/>
              <a:t>Vista: Esta es la interfaz gráfica, donde el jugador puede ver y seleccionar entre las opciones (piedra, papel o tijeras). La Vista también incluye el área donde se muestra el resultado del juego.</a:t>
            </a:r>
          </a:p>
          <a:p>
            <a:r>
              <a:rPr lang="en-US"/>
              <a:t/>
            </a:r>
          </a:p>
          <a:p>
            <a:r>
              <a:rPr lang="en-US"/>
              <a:t>Controlador: es el puente entre el Modelo y la Vista, aquí se recibe la elección del jugador desde la Vista, el controlador llama al Modelo para obtener el resultado y luego actualizar la Vista con el resultado final.</a:t>
            </a:r>
          </a:p>
          <a:p>
            <a:r>
              <a:rPr lang="en-US"/>
              <a:t/>
            </a:r>
          </a:p>
          <a:p>
            <a:r>
              <a:rPr lang="en-US"/>
              <a:t>Modelo: El Modelo contiene la lógica del juego, incluyendo las reglas que definen quién gana, quién pierde y cuándo hay un empate. Además, es responsable de generar la elección aleatoria de la computadora y de comparar las opciones.</a:t>
            </a:r>
          </a:p>
          <a:p>
            <a:r>
              <a:rPr lang="en-US"/>
              <a:t/>
            </a:r>
          </a:p>
          <a:p>
            <a:r>
              <a:rPr lang="en-US"/>
              <a:t>Todo este proceso asegura que el sistema funcione de manera eficiente.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Diagrama de Flujo</a:t>
            </a:r>
          </a:p>
          <a:p>
            <a:r>
              <a:rPr lang="en-US"/>
              <a:t/>
            </a:r>
          </a:p>
          <a:p>
            <a:r>
              <a:rPr lang="en-US"/>
              <a:t>Aquí se muestra el recorrido lógico del juego desde que el usuario inicia el juego hasta que decide finalizar. Como se observa, incluye decisiones condicionales para determinar el ganador y jugar de nuevo.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 continuación, les presento un video que incluye el código completo del juego y una demostración de su funcionamiento. </a:t>
            </a:r>
          </a:p>
          <a:p>
            <a:r>
              <a:rPr lang="en-US"/>
              <a:t/>
            </a:r>
          </a:p>
          <a:p>
            <a:r>
              <a:rPr lang="en-US"/>
              <a:t>Podrán observar cómo se ejecuta en visual estudio code, cumpliendo con todas las funcionalidades descritas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Conclusión</a:t>
            </a:r>
          </a:p>
          <a:p>
            <a:r>
              <a:rPr lang="en-US"/>
              <a:t/>
            </a:r>
          </a:p>
          <a:p>
            <a:r>
              <a:rPr lang="en-US"/>
              <a:t>El desarrollo del juego Piedra, Papel o Tijeras ha sido una excelente oportunidad para poner en práctica conocimientos de programación estructurada y diseño de software. Aunque es un juego simple, demuestra cómo implementar conceptos fundamentales de manera organizada.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Gracias por su atención.</a:t>
            </a:r>
          </a:p>
          <a:p>
            <a:r>
              <a:rPr lang="en-US"/>
              <a:t> </a:t>
            </a:r>
          </a:p>
          <a:p>
            <a:r>
              <a:rPr lang="en-US"/>
              <a:t>Espero que esta explicación haya sido clara y útil."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44.png" Type="http://schemas.openxmlformats.org/officeDocument/2006/relationships/image"/><Relationship Id="rId6" Target="../media/image4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16.pn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16" Target="../media/image19.png" Type="http://schemas.openxmlformats.org/officeDocument/2006/relationships/image"/><Relationship Id="rId17" Target="../media/image20.svg" Type="http://schemas.openxmlformats.org/officeDocument/2006/relationships/image"/><Relationship Id="rId18" Target="../media/image21.pn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svg" Type="http://schemas.openxmlformats.org/officeDocument/2006/relationships/image"/><Relationship Id="rId11" Target="../media/image36.png" Type="http://schemas.openxmlformats.org/officeDocument/2006/relationships/image"/><Relationship Id="rId12" Target="../media/image37.svg" Type="http://schemas.openxmlformats.org/officeDocument/2006/relationships/image"/><Relationship Id="rId13" Target="../media/image38.pn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3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40.jpeg" Type="http://schemas.openxmlformats.org/officeDocument/2006/relationships/image"/><Relationship Id="rId6" Target="../media/VAGZNURWc7g.mp4" Type="http://schemas.openxmlformats.org/officeDocument/2006/relationships/video"/><Relationship Id="rId7" Target="../media/VAGZNURWc7g.mp4" Type="http://schemas.microsoft.com/office/2007/relationships/media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3.jpeg" Type="http://schemas.openxmlformats.org/officeDocument/2006/relationships/image"/><Relationship Id="rId5" Target="../media/VAGZNWcrBtI.mp4" Type="http://schemas.openxmlformats.org/officeDocument/2006/relationships/video"/><Relationship Id="rId6" Target="../media/VAGZNWcrBtI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AD1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85928" y="0"/>
            <a:ext cx="9351049" cy="10287000"/>
          </a:xfrm>
          <a:custGeom>
            <a:avLst/>
            <a:gdLst/>
            <a:ahLst/>
            <a:cxnLst/>
            <a:rect r="r" b="b" t="t" l="l"/>
            <a:pathLst>
              <a:path h="10287000" w="9351049">
                <a:moveTo>
                  <a:pt x="0" y="0"/>
                </a:moveTo>
                <a:lnTo>
                  <a:pt x="9351048" y="0"/>
                </a:lnTo>
                <a:lnTo>
                  <a:pt x="93510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183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0209848" cy="10287000"/>
          </a:xfrm>
          <a:custGeom>
            <a:avLst/>
            <a:gdLst/>
            <a:ahLst/>
            <a:cxnLst/>
            <a:rect r="r" b="b" t="t" l="l"/>
            <a:pathLst>
              <a:path h="10287000" w="10209848">
                <a:moveTo>
                  <a:pt x="0" y="0"/>
                </a:moveTo>
                <a:lnTo>
                  <a:pt x="10209848" y="0"/>
                </a:lnTo>
                <a:lnTo>
                  <a:pt x="102098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72711" y="645146"/>
            <a:ext cx="14342578" cy="8996708"/>
          </a:xfrm>
          <a:custGeom>
            <a:avLst/>
            <a:gdLst/>
            <a:ahLst/>
            <a:cxnLst/>
            <a:rect r="r" b="b" t="t" l="l"/>
            <a:pathLst>
              <a:path h="8996708" w="14342578">
                <a:moveTo>
                  <a:pt x="0" y="0"/>
                </a:moveTo>
                <a:lnTo>
                  <a:pt x="14342578" y="0"/>
                </a:lnTo>
                <a:lnTo>
                  <a:pt x="14342578" y="8996708"/>
                </a:lnTo>
                <a:lnTo>
                  <a:pt x="0" y="89967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839149" y="6481289"/>
            <a:ext cx="2609702" cy="973875"/>
            <a:chOff x="0" y="0"/>
            <a:chExt cx="1089035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89034" cy="406400"/>
            </a:xfrm>
            <a:custGeom>
              <a:avLst/>
              <a:gdLst/>
              <a:ahLst/>
              <a:cxnLst/>
              <a:rect r="r" b="b" t="t" l="l"/>
              <a:pathLst>
                <a:path h="406400" w="1089034">
                  <a:moveTo>
                    <a:pt x="885834" y="0"/>
                  </a:moveTo>
                  <a:cubicBezTo>
                    <a:pt x="998059" y="0"/>
                    <a:pt x="1089034" y="90976"/>
                    <a:pt x="1089034" y="203200"/>
                  </a:cubicBezTo>
                  <a:cubicBezTo>
                    <a:pt x="1089034" y="315424"/>
                    <a:pt x="998059" y="406400"/>
                    <a:pt x="88583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AAD44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089035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START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0" y="6523"/>
            <a:ext cx="4726092" cy="2293526"/>
          </a:xfrm>
          <a:custGeom>
            <a:avLst/>
            <a:gdLst/>
            <a:ahLst/>
            <a:cxnLst/>
            <a:rect r="r" b="b" t="t" l="l"/>
            <a:pathLst>
              <a:path h="2293526" w="4726092">
                <a:moveTo>
                  <a:pt x="0" y="0"/>
                </a:moveTo>
                <a:lnTo>
                  <a:pt x="4726092" y="0"/>
                </a:lnTo>
                <a:lnTo>
                  <a:pt x="4726092" y="2293526"/>
                </a:lnTo>
                <a:lnTo>
                  <a:pt x="0" y="22935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638" t="-24590" r="-184496" b="-730708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041542" y="5188678"/>
            <a:ext cx="8655844" cy="951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25"/>
              </a:lnSpc>
            </a:pPr>
            <a:r>
              <a:rPr lang="en-US" sz="7271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PIEDRA, PAPEL O TIJERAS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30594" y="2603141"/>
            <a:ext cx="8277740" cy="1713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4"/>
              </a:lnSpc>
            </a:pPr>
            <a:r>
              <a:rPr lang="en-US" sz="3295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Ingeniería en Ciberseguridad</a:t>
            </a:r>
          </a:p>
          <a:p>
            <a:pPr algn="ctr">
              <a:lnSpc>
                <a:spcPts val="4614"/>
              </a:lnSpc>
            </a:pPr>
          </a:p>
          <a:p>
            <a:pPr algn="ctr">
              <a:lnSpc>
                <a:spcPts val="4614"/>
              </a:lnSpc>
            </a:pPr>
            <a:r>
              <a:rPr lang="en-US" sz="3295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Asignatura: Lógica de Programación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18215" y="8294236"/>
            <a:ext cx="4595812" cy="1126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7"/>
              </a:lnSpc>
              <a:spcBef>
                <a:spcPct val="0"/>
              </a:spcBef>
            </a:pPr>
            <a:r>
              <a:rPr lang="en-US" sz="3284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DOCENTE: MÓNICA SALAZAR</a:t>
            </a:r>
          </a:p>
          <a:p>
            <a:pPr algn="l">
              <a:lnSpc>
                <a:spcPts val="4597"/>
              </a:lnSpc>
              <a:spcBef>
                <a:spcPct val="0"/>
              </a:spcBef>
            </a:pPr>
            <a:r>
              <a:rPr lang="en-US" sz="3284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ESTUDIANTE: DAYANA YASELGA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AD1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85928" y="0"/>
            <a:ext cx="9351049" cy="10287000"/>
          </a:xfrm>
          <a:custGeom>
            <a:avLst/>
            <a:gdLst/>
            <a:ahLst/>
            <a:cxnLst/>
            <a:rect r="r" b="b" t="t" l="l"/>
            <a:pathLst>
              <a:path h="10287000" w="9351049">
                <a:moveTo>
                  <a:pt x="0" y="0"/>
                </a:moveTo>
                <a:lnTo>
                  <a:pt x="9351048" y="0"/>
                </a:lnTo>
                <a:lnTo>
                  <a:pt x="93510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183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0209848" cy="10287000"/>
          </a:xfrm>
          <a:custGeom>
            <a:avLst/>
            <a:gdLst/>
            <a:ahLst/>
            <a:cxnLst/>
            <a:rect r="r" b="b" t="t" l="l"/>
            <a:pathLst>
              <a:path h="10287000" w="10209848">
                <a:moveTo>
                  <a:pt x="0" y="0"/>
                </a:moveTo>
                <a:lnTo>
                  <a:pt x="10209848" y="0"/>
                </a:lnTo>
                <a:lnTo>
                  <a:pt x="102098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0287" y="674383"/>
            <a:ext cx="15187426" cy="9664726"/>
          </a:xfrm>
          <a:custGeom>
            <a:avLst/>
            <a:gdLst/>
            <a:ahLst/>
            <a:cxnLst/>
            <a:rect r="r" b="b" t="t" l="l"/>
            <a:pathLst>
              <a:path h="9664726" w="15187426">
                <a:moveTo>
                  <a:pt x="0" y="0"/>
                </a:moveTo>
                <a:lnTo>
                  <a:pt x="15187426" y="0"/>
                </a:lnTo>
                <a:lnTo>
                  <a:pt x="15187426" y="9664725"/>
                </a:lnTo>
                <a:lnTo>
                  <a:pt x="0" y="96647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367060" y="1873401"/>
            <a:ext cx="3297051" cy="1009762"/>
            <a:chOff x="0" y="0"/>
            <a:chExt cx="1326967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26967" cy="406400"/>
            </a:xfrm>
            <a:custGeom>
              <a:avLst/>
              <a:gdLst/>
              <a:ahLst/>
              <a:cxnLst/>
              <a:rect r="r" b="b" t="t" l="l"/>
              <a:pathLst>
                <a:path h="406400" w="1326967">
                  <a:moveTo>
                    <a:pt x="1123767" y="0"/>
                  </a:moveTo>
                  <a:cubicBezTo>
                    <a:pt x="1235992" y="0"/>
                    <a:pt x="1326967" y="90976"/>
                    <a:pt x="1326967" y="203200"/>
                  </a:cubicBezTo>
                  <a:cubicBezTo>
                    <a:pt x="1326967" y="315424"/>
                    <a:pt x="1235992" y="406400"/>
                    <a:pt x="112376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C0DF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326967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000000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CONCLUSIÓN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367060" y="3189661"/>
            <a:ext cx="13553879" cy="3841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38"/>
              </a:lnSpc>
            </a:pPr>
            <a:r>
              <a:rPr lang="en-US" sz="367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EL DESARROLLO DEL JUEGO PIEDRA, PAPEL O TIJERAS HA SIDO UNA EXCELENTE OPORTUNIDAD PARA PONER EN PRÁCTICA CONOCIMIENTOS DE PROGRAMACIÓN ESTRUCTURADA Y DISEÑO DE SOFTWARE. AUNQUE ES UN JUEGO SIMPLE, DEMUESTRA CÓMO IMPLEMENTAR CONCEPTOS FUNDAMENTALES DE MANERA ORGANIZADA.</a:t>
            </a:r>
          </a:p>
          <a:p>
            <a:pPr algn="ctr">
              <a:lnSpc>
                <a:spcPts val="5138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cover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AD1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85928" y="0"/>
            <a:ext cx="9351049" cy="10287000"/>
          </a:xfrm>
          <a:custGeom>
            <a:avLst/>
            <a:gdLst/>
            <a:ahLst/>
            <a:cxnLst/>
            <a:rect r="r" b="b" t="t" l="l"/>
            <a:pathLst>
              <a:path h="10287000" w="9351049">
                <a:moveTo>
                  <a:pt x="0" y="0"/>
                </a:moveTo>
                <a:lnTo>
                  <a:pt x="9351048" y="0"/>
                </a:lnTo>
                <a:lnTo>
                  <a:pt x="93510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183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0209848" cy="10287000"/>
          </a:xfrm>
          <a:custGeom>
            <a:avLst/>
            <a:gdLst/>
            <a:ahLst/>
            <a:cxnLst/>
            <a:rect r="r" b="b" t="t" l="l"/>
            <a:pathLst>
              <a:path h="10287000" w="10209848">
                <a:moveTo>
                  <a:pt x="0" y="0"/>
                </a:moveTo>
                <a:lnTo>
                  <a:pt x="10209848" y="0"/>
                </a:lnTo>
                <a:lnTo>
                  <a:pt x="102098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44446" y="800815"/>
            <a:ext cx="12599109" cy="10399992"/>
          </a:xfrm>
          <a:custGeom>
            <a:avLst/>
            <a:gdLst/>
            <a:ahLst/>
            <a:cxnLst/>
            <a:rect r="r" b="b" t="t" l="l"/>
            <a:pathLst>
              <a:path h="10399992" w="12599109">
                <a:moveTo>
                  <a:pt x="0" y="0"/>
                </a:moveTo>
                <a:lnTo>
                  <a:pt x="12599108" y="0"/>
                </a:lnTo>
                <a:lnTo>
                  <a:pt x="12599108" y="10399991"/>
                </a:lnTo>
                <a:lnTo>
                  <a:pt x="0" y="103999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728194" y="6162289"/>
            <a:ext cx="2675256" cy="973875"/>
            <a:chOff x="0" y="0"/>
            <a:chExt cx="1116390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16390" cy="406400"/>
            </a:xfrm>
            <a:custGeom>
              <a:avLst/>
              <a:gdLst/>
              <a:ahLst/>
              <a:cxnLst/>
              <a:rect r="r" b="b" t="t" l="l"/>
              <a:pathLst>
                <a:path h="406400" w="1116390">
                  <a:moveTo>
                    <a:pt x="913190" y="0"/>
                  </a:moveTo>
                  <a:cubicBezTo>
                    <a:pt x="1025415" y="0"/>
                    <a:pt x="1116390" y="90976"/>
                    <a:pt x="1116390" y="203200"/>
                  </a:cubicBezTo>
                  <a:cubicBezTo>
                    <a:pt x="1116390" y="315424"/>
                    <a:pt x="1025415" y="406400"/>
                    <a:pt x="91319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AAD44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11639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END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719427" y="2782213"/>
            <a:ext cx="10692790" cy="3009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26"/>
              </a:lnSpc>
            </a:pPr>
            <a:r>
              <a:rPr lang="en-US" sz="11762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GRACIAS POR SU ATENCIÓN!</a:t>
            </a:r>
          </a:p>
        </p:txBody>
      </p:sp>
    </p:spTree>
  </p:cSld>
  <p:clrMapOvr>
    <a:masterClrMapping/>
  </p:clrMapOvr>
  <p:transition spd="slow">
    <p:cover dir="r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AD1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85928" y="0"/>
            <a:ext cx="9351049" cy="10287000"/>
          </a:xfrm>
          <a:custGeom>
            <a:avLst/>
            <a:gdLst/>
            <a:ahLst/>
            <a:cxnLst/>
            <a:rect r="r" b="b" t="t" l="l"/>
            <a:pathLst>
              <a:path h="10287000" w="9351049">
                <a:moveTo>
                  <a:pt x="0" y="0"/>
                </a:moveTo>
                <a:lnTo>
                  <a:pt x="9351048" y="0"/>
                </a:lnTo>
                <a:lnTo>
                  <a:pt x="93510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183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0209848" cy="10287000"/>
          </a:xfrm>
          <a:custGeom>
            <a:avLst/>
            <a:gdLst/>
            <a:ahLst/>
            <a:cxnLst/>
            <a:rect r="r" b="b" t="t" l="l"/>
            <a:pathLst>
              <a:path h="10287000" w="10209848">
                <a:moveTo>
                  <a:pt x="0" y="0"/>
                </a:moveTo>
                <a:lnTo>
                  <a:pt x="10209848" y="0"/>
                </a:lnTo>
                <a:lnTo>
                  <a:pt x="102098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0287" y="674383"/>
            <a:ext cx="15187426" cy="9664726"/>
          </a:xfrm>
          <a:custGeom>
            <a:avLst/>
            <a:gdLst/>
            <a:ahLst/>
            <a:cxnLst/>
            <a:rect r="r" b="b" t="t" l="l"/>
            <a:pathLst>
              <a:path h="9664726" w="15187426">
                <a:moveTo>
                  <a:pt x="0" y="0"/>
                </a:moveTo>
                <a:lnTo>
                  <a:pt x="15187426" y="0"/>
                </a:lnTo>
                <a:lnTo>
                  <a:pt x="15187426" y="9664725"/>
                </a:lnTo>
                <a:lnTo>
                  <a:pt x="0" y="96647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367060" y="1724959"/>
            <a:ext cx="5998687" cy="1009762"/>
            <a:chOff x="0" y="0"/>
            <a:chExt cx="2414298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14298" cy="406400"/>
            </a:xfrm>
            <a:custGeom>
              <a:avLst/>
              <a:gdLst/>
              <a:ahLst/>
              <a:cxnLst/>
              <a:rect r="r" b="b" t="t" l="l"/>
              <a:pathLst>
                <a:path h="406400" w="2414298">
                  <a:moveTo>
                    <a:pt x="2211098" y="0"/>
                  </a:moveTo>
                  <a:cubicBezTo>
                    <a:pt x="2323322" y="0"/>
                    <a:pt x="2414298" y="90976"/>
                    <a:pt x="2414298" y="203200"/>
                  </a:cubicBezTo>
                  <a:cubicBezTo>
                    <a:pt x="2414298" y="315424"/>
                    <a:pt x="2323322" y="406400"/>
                    <a:pt x="221109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C0DF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414298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000000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IDENTIFICACIÓN DEL PROBLEMA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509013" y="6448173"/>
            <a:ext cx="13553879" cy="157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71"/>
              </a:lnSpc>
            </a:pPr>
            <a:r>
              <a:rPr lang="en-US" sz="3117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Permitir al jugador seleccionar una opción y competir contra la computadora en el juego de 'Piedra, Papel o Tijeras', mediante la implementación de reglas predefinidas y  un código funcional.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509013" y="5143500"/>
            <a:ext cx="3998907" cy="1079850"/>
            <a:chOff x="0" y="0"/>
            <a:chExt cx="1504983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04983" cy="406400"/>
            </a:xfrm>
            <a:custGeom>
              <a:avLst/>
              <a:gdLst/>
              <a:ahLst/>
              <a:cxnLst/>
              <a:rect r="r" b="b" t="t" l="l"/>
              <a:pathLst>
                <a:path h="406400" w="1504983">
                  <a:moveTo>
                    <a:pt x="1301783" y="0"/>
                  </a:moveTo>
                  <a:cubicBezTo>
                    <a:pt x="1414007" y="0"/>
                    <a:pt x="1504983" y="90976"/>
                    <a:pt x="1504983" y="203200"/>
                  </a:cubicBezTo>
                  <a:cubicBezTo>
                    <a:pt x="1504983" y="315424"/>
                    <a:pt x="1414007" y="406400"/>
                    <a:pt x="130178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504983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000000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OBJETIVO DEL JUEGO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367060" y="2908384"/>
            <a:ext cx="13553879" cy="190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38"/>
              </a:lnSpc>
              <a:spcBef>
                <a:spcPct val="0"/>
              </a:spcBef>
            </a:pPr>
            <a:r>
              <a:rPr lang="en-US" sz="367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IMPLEMENTAR UN JUEGO INTERACTIVO Y ENTRETENIDO QUE PERMITA AL USUARIO JUGAR CONTRA LA COMPUTADORA DE MANERA SENCILLA, CON REGLAS CLARAS Y FUNCIONALIDADES BÁSICAS</a:t>
            </a:r>
          </a:p>
        </p:txBody>
      </p:sp>
    </p:spTree>
  </p:cSld>
  <p:clrMapOvr>
    <a:masterClrMapping/>
  </p:clrMapOvr>
  <p:transition spd="slow">
    <p:cover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AD1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85928" y="0"/>
            <a:ext cx="9351049" cy="10287000"/>
          </a:xfrm>
          <a:custGeom>
            <a:avLst/>
            <a:gdLst/>
            <a:ahLst/>
            <a:cxnLst/>
            <a:rect r="r" b="b" t="t" l="l"/>
            <a:pathLst>
              <a:path h="10287000" w="9351049">
                <a:moveTo>
                  <a:pt x="0" y="0"/>
                </a:moveTo>
                <a:lnTo>
                  <a:pt x="9351048" y="0"/>
                </a:lnTo>
                <a:lnTo>
                  <a:pt x="93510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183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0209848" cy="10287000"/>
          </a:xfrm>
          <a:custGeom>
            <a:avLst/>
            <a:gdLst/>
            <a:ahLst/>
            <a:cxnLst/>
            <a:rect r="r" b="b" t="t" l="l"/>
            <a:pathLst>
              <a:path h="10287000" w="10209848">
                <a:moveTo>
                  <a:pt x="0" y="0"/>
                </a:moveTo>
                <a:lnTo>
                  <a:pt x="10209848" y="0"/>
                </a:lnTo>
                <a:lnTo>
                  <a:pt x="102098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65989" y="539125"/>
            <a:ext cx="15956022" cy="8719175"/>
            <a:chOff x="0" y="0"/>
            <a:chExt cx="2677381" cy="146305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77381" cy="1463056"/>
            </a:xfrm>
            <a:custGeom>
              <a:avLst/>
              <a:gdLst/>
              <a:ahLst/>
              <a:cxnLst/>
              <a:rect r="r" b="b" t="t" l="l"/>
              <a:pathLst>
                <a:path h="1463056" w="2677381">
                  <a:moveTo>
                    <a:pt x="38555" y="0"/>
                  </a:moveTo>
                  <a:lnTo>
                    <a:pt x="2638826" y="0"/>
                  </a:lnTo>
                  <a:cubicBezTo>
                    <a:pt x="2660119" y="0"/>
                    <a:pt x="2677381" y="17262"/>
                    <a:pt x="2677381" y="38555"/>
                  </a:cubicBezTo>
                  <a:lnTo>
                    <a:pt x="2677381" y="1424501"/>
                  </a:lnTo>
                  <a:cubicBezTo>
                    <a:pt x="2677381" y="1434727"/>
                    <a:pt x="2673319" y="1444533"/>
                    <a:pt x="2666089" y="1451764"/>
                  </a:cubicBezTo>
                  <a:cubicBezTo>
                    <a:pt x="2658858" y="1458994"/>
                    <a:pt x="2649052" y="1463056"/>
                    <a:pt x="2638826" y="1463056"/>
                  </a:cubicBezTo>
                  <a:lnTo>
                    <a:pt x="38555" y="1463056"/>
                  </a:lnTo>
                  <a:cubicBezTo>
                    <a:pt x="17262" y="1463056"/>
                    <a:pt x="0" y="1445794"/>
                    <a:pt x="0" y="1424501"/>
                  </a:cubicBezTo>
                  <a:lnTo>
                    <a:pt x="0" y="38555"/>
                  </a:lnTo>
                  <a:cubicBezTo>
                    <a:pt x="0" y="28329"/>
                    <a:pt x="4062" y="18523"/>
                    <a:pt x="11292" y="11292"/>
                  </a:cubicBezTo>
                  <a:cubicBezTo>
                    <a:pt x="18523" y="4062"/>
                    <a:pt x="28329" y="0"/>
                    <a:pt x="38555" y="0"/>
                  </a:cubicBezTo>
                  <a:close/>
                </a:path>
              </a:pathLst>
            </a:custGeom>
            <a:solidFill>
              <a:srgbClr val="000000"/>
            </a:solidFill>
            <a:ln w="95250" cap="rnd">
              <a:gradFill>
                <a:gsLst>
                  <a:gs pos="0">
                    <a:srgbClr val="F65E9A">
                      <a:alpha val="100000"/>
                    </a:srgbClr>
                  </a:gs>
                  <a:gs pos="100000">
                    <a:srgbClr val="FFDE59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677381" cy="15202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INSTRUCTION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486400" y="7696766"/>
            <a:ext cx="7315200" cy="3843805"/>
          </a:xfrm>
          <a:custGeom>
            <a:avLst/>
            <a:gdLst/>
            <a:ahLst/>
            <a:cxnLst/>
            <a:rect r="r" b="b" t="t" l="l"/>
            <a:pathLst>
              <a:path h="3843805" w="7315200">
                <a:moveTo>
                  <a:pt x="0" y="0"/>
                </a:moveTo>
                <a:lnTo>
                  <a:pt x="7315200" y="0"/>
                </a:lnTo>
                <a:lnTo>
                  <a:pt x="7315200" y="3843805"/>
                </a:lnTo>
                <a:lnTo>
                  <a:pt x="0" y="38438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29685" y="953046"/>
            <a:ext cx="5512767" cy="634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3"/>
              </a:lnSpc>
            </a:pPr>
            <a:r>
              <a:rPr lang="en-US" sz="4809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ANÁLISIS DEL PROBLEMA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70843" y="7522093"/>
            <a:ext cx="2080126" cy="650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9"/>
              </a:lnSpc>
            </a:pPr>
            <a:r>
              <a:rPr lang="en-US" sz="187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Comparará ambas elecciones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363279" y="1906305"/>
            <a:ext cx="15561442" cy="5984815"/>
            <a:chOff x="0" y="0"/>
            <a:chExt cx="20748589" cy="7979754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3325855"/>
              <a:ext cx="4002863" cy="1184185"/>
              <a:chOff x="0" y="0"/>
              <a:chExt cx="1373742" cy="4064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373742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373742">
                    <a:moveTo>
                      <a:pt x="1170542" y="0"/>
                    </a:moveTo>
                    <a:cubicBezTo>
                      <a:pt x="1282766" y="0"/>
                      <a:pt x="1373742" y="90976"/>
                      <a:pt x="1373742" y="203200"/>
                    </a:cubicBezTo>
                    <a:cubicBezTo>
                      <a:pt x="1373742" y="315424"/>
                      <a:pt x="1282766" y="406400"/>
                      <a:pt x="1170542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5170FF">
                      <a:alpha val="100000"/>
                    </a:srgbClr>
                  </a:gs>
                  <a:gs pos="100000">
                    <a:srgbClr val="FF66C4">
                      <a:alpha val="100000"/>
                    </a:srgbClr>
                  </a:gs>
                </a:gsLst>
                <a:lin ang="0"/>
              </a:gradFill>
              <a:ln w="571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57150"/>
                <a:ext cx="1373742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  <a:r>
                  <a:rPr lang="en-US" sz="3199">
                    <a:solidFill>
                      <a:srgbClr val="000000"/>
                    </a:solidFill>
                    <a:latin typeface="Contrail One"/>
                    <a:ea typeface="Contrail One"/>
                    <a:cs typeface="Contrail One"/>
                    <a:sym typeface="Contrail One"/>
                  </a:rPr>
                  <a:t>JUGADOR</a:t>
                </a: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223326" y="0"/>
              <a:ext cx="3556211" cy="2840523"/>
            </a:xfrm>
            <a:custGeom>
              <a:avLst/>
              <a:gdLst/>
              <a:ahLst/>
              <a:cxnLst/>
              <a:rect r="r" b="b" t="t" l="l"/>
              <a:pathLst>
                <a:path h="2840523" w="3556211">
                  <a:moveTo>
                    <a:pt x="0" y="0"/>
                  </a:moveTo>
                  <a:lnTo>
                    <a:pt x="3556211" y="0"/>
                  </a:lnTo>
                  <a:lnTo>
                    <a:pt x="3556211" y="2840523"/>
                  </a:lnTo>
                  <a:lnTo>
                    <a:pt x="0" y="2840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757822" y="4510040"/>
              <a:ext cx="2487219" cy="2597618"/>
            </a:xfrm>
            <a:custGeom>
              <a:avLst/>
              <a:gdLst/>
              <a:ahLst/>
              <a:cxnLst/>
              <a:rect r="r" b="b" t="t" l="l"/>
              <a:pathLst>
                <a:path h="2597618" w="2487219">
                  <a:moveTo>
                    <a:pt x="0" y="0"/>
                  </a:moveTo>
                  <a:lnTo>
                    <a:pt x="2487219" y="0"/>
                  </a:lnTo>
                  <a:lnTo>
                    <a:pt x="2487219" y="2597618"/>
                  </a:lnTo>
                  <a:lnTo>
                    <a:pt x="0" y="2597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6128595" y="32020"/>
              <a:ext cx="3358177" cy="2959394"/>
            </a:xfrm>
            <a:custGeom>
              <a:avLst/>
              <a:gdLst/>
              <a:ahLst/>
              <a:cxnLst/>
              <a:rect r="r" b="b" t="t" l="l"/>
              <a:pathLst>
                <a:path h="2959394" w="3358177">
                  <a:moveTo>
                    <a:pt x="0" y="0"/>
                  </a:moveTo>
                  <a:lnTo>
                    <a:pt x="3358178" y="0"/>
                  </a:lnTo>
                  <a:lnTo>
                    <a:pt x="3358178" y="2959394"/>
                  </a:lnTo>
                  <a:lnTo>
                    <a:pt x="0" y="2959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6451527" y="4635761"/>
              <a:ext cx="2346176" cy="2346176"/>
            </a:xfrm>
            <a:custGeom>
              <a:avLst/>
              <a:gdLst/>
              <a:ahLst/>
              <a:cxnLst/>
              <a:rect r="r" b="b" t="t" l="l"/>
              <a:pathLst>
                <a:path h="2346176" w="2346176">
                  <a:moveTo>
                    <a:pt x="0" y="0"/>
                  </a:moveTo>
                  <a:lnTo>
                    <a:pt x="2346176" y="0"/>
                  </a:lnTo>
                  <a:lnTo>
                    <a:pt x="2346176" y="2346176"/>
                  </a:lnTo>
                  <a:lnTo>
                    <a:pt x="0" y="2346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1836213" y="32020"/>
              <a:ext cx="3186756" cy="3023435"/>
            </a:xfrm>
            <a:custGeom>
              <a:avLst/>
              <a:gdLst/>
              <a:ahLst/>
              <a:cxnLst/>
              <a:rect r="r" b="b" t="t" l="l"/>
              <a:pathLst>
                <a:path h="3023435" w="3186756">
                  <a:moveTo>
                    <a:pt x="0" y="0"/>
                  </a:moveTo>
                  <a:lnTo>
                    <a:pt x="3186756" y="0"/>
                  </a:lnTo>
                  <a:lnTo>
                    <a:pt x="3186756" y="3023435"/>
                  </a:lnTo>
                  <a:lnTo>
                    <a:pt x="0" y="30234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98252" y="5733690"/>
              <a:ext cx="2305831" cy="1754353"/>
            </a:xfrm>
            <a:custGeom>
              <a:avLst/>
              <a:gdLst/>
              <a:ahLst/>
              <a:cxnLst/>
              <a:rect r="r" b="b" t="t" l="l"/>
              <a:pathLst>
                <a:path h="1754353" w="2305831">
                  <a:moveTo>
                    <a:pt x="0" y="0"/>
                  </a:moveTo>
                  <a:lnTo>
                    <a:pt x="2305830" y="0"/>
                  </a:lnTo>
                  <a:lnTo>
                    <a:pt x="2305830" y="1754353"/>
                  </a:lnTo>
                  <a:lnTo>
                    <a:pt x="0" y="17543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0">
              <a:off x="5623183" y="3325855"/>
              <a:ext cx="4002863" cy="1184185"/>
              <a:chOff x="0" y="0"/>
              <a:chExt cx="1373742" cy="4064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373742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373742">
                    <a:moveTo>
                      <a:pt x="1170542" y="0"/>
                    </a:moveTo>
                    <a:cubicBezTo>
                      <a:pt x="1282766" y="0"/>
                      <a:pt x="1373742" y="90976"/>
                      <a:pt x="1373742" y="203200"/>
                    </a:cubicBezTo>
                    <a:cubicBezTo>
                      <a:pt x="1373742" y="315424"/>
                      <a:pt x="1282766" y="406400"/>
                      <a:pt x="1170542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CC0DF">
                      <a:alpha val="100000"/>
                    </a:srgbClr>
                  </a:gs>
                  <a:gs pos="100000">
                    <a:srgbClr val="FFDE59">
                      <a:alpha val="100000"/>
                    </a:srgbClr>
                  </a:gs>
                </a:gsLst>
                <a:lin ang="0"/>
              </a:gradFill>
              <a:ln w="571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57150"/>
                <a:ext cx="1373742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  <a:r>
                  <a:rPr lang="en-US" sz="3199">
                    <a:solidFill>
                      <a:srgbClr val="000000"/>
                    </a:solidFill>
                    <a:latin typeface="Contrail One"/>
                    <a:ea typeface="Contrail One"/>
                    <a:cs typeface="Contrail One"/>
                    <a:sym typeface="Contrail One"/>
                  </a:rPr>
                  <a:t>COMPUTADORA</a:t>
                </a: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11428160" y="3325855"/>
              <a:ext cx="4002863" cy="1184185"/>
              <a:chOff x="0" y="0"/>
              <a:chExt cx="1373742" cy="4064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373742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373742">
                    <a:moveTo>
                      <a:pt x="1170542" y="0"/>
                    </a:moveTo>
                    <a:cubicBezTo>
                      <a:pt x="1282766" y="0"/>
                      <a:pt x="1373742" y="90976"/>
                      <a:pt x="1373742" y="203200"/>
                    </a:cubicBezTo>
                    <a:cubicBezTo>
                      <a:pt x="1373742" y="315424"/>
                      <a:pt x="1282766" y="406400"/>
                      <a:pt x="1170542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FDE59">
                      <a:alpha val="100000"/>
                    </a:srgbClr>
                  </a:gs>
                  <a:gs pos="100000">
                    <a:srgbClr val="FF914D">
                      <a:alpha val="100000"/>
                    </a:srgbClr>
                  </a:gs>
                </a:gsLst>
                <a:lin ang="0"/>
              </a:gradFill>
              <a:ln w="571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57150"/>
                <a:ext cx="1373742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  <a:r>
                  <a:rPr lang="en-US" sz="3199">
                    <a:solidFill>
                      <a:srgbClr val="000000"/>
                    </a:solidFill>
                    <a:latin typeface="Contrail One"/>
                    <a:ea typeface="Contrail One"/>
                    <a:cs typeface="Contrail One"/>
                    <a:sym typeface="Contrail One"/>
                  </a:rPr>
                  <a:t>SISTEMA</a:t>
                </a: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16745726" y="3325855"/>
              <a:ext cx="4002863" cy="1184185"/>
              <a:chOff x="0" y="0"/>
              <a:chExt cx="1373742" cy="4064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373742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373742">
                    <a:moveTo>
                      <a:pt x="1170542" y="0"/>
                    </a:moveTo>
                    <a:cubicBezTo>
                      <a:pt x="1282766" y="0"/>
                      <a:pt x="1373742" y="90976"/>
                      <a:pt x="1373742" y="203200"/>
                    </a:cubicBezTo>
                    <a:cubicBezTo>
                      <a:pt x="1373742" y="315424"/>
                      <a:pt x="1282766" y="406400"/>
                      <a:pt x="1170542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F5757">
                      <a:alpha val="100000"/>
                    </a:srgbClr>
                  </a:gs>
                  <a:gs pos="100000">
                    <a:srgbClr val="8C52FF">
                      <a:alpha val="100000"/>
                    </a:srgbClr>
                  </a:gs>
                </a:gsLst>
                <a:lin ang="0"/>
              </a:gradFill>
              <a:ln w="571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57150"/>
                <a:ext cx="1373742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  <a:r>
                  <a:rPr lang="en-US" sz="3199">
                    <a:solidFill>
                      <a:srgbClr val="000000"/>
                    </a:solidFill>
                    <a:latin typeface="Contrail One"/>
                    <a:ea typeface="Contrail One"/>
                    <a:cs typeface="Contrail One"/>
                    <a:sym typeface="Contrail One"/>
                  </a:rPr>
                  <a:t>REGLAS</a:t>
                </a:r>
              </a:p>
            </p:txBody>
          </p:sp>
        </p:grpSp>
        <p:sp>
          <p:nvSpPr>
            <p:cNvPr name="Freeform 29" id="29"/>
            <p:cNvSpPr/>
            <p:nvPr/>
          </p:nvSpPr>
          <p:spPr>
            <a:xfrm flipH="false" flipV="false" rot="0">
              <a:off x="12255100" y="4510040"/>
              <a:ext cx="2348982" cy="1118703"/>
            </a:xfrm>
            <a:custGeom>
              <a:avLst/>
              <a:gdLst/>
              <a:ahLst/>
              <a:cxnLst/>
              <a:rect r="r" b="b" t="t" l="l"/>
              <a:pathLst>
                <a:path h="1118703" w="2348982">
                  <a:moveTo>
                    <a:pt x="0" y="0"/>
                  </a:moveTo>
                  <a:lnTo>
                    <a:pt x="2348982" y="0"/>
                  </a:lnTo>
                  <a:lnTo>
                    <a:pt x="2348982" y="1118703"/>
                  </a:lnTo>
                  <a:lnTo>
                    <a:pt x="0" y="1118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17372410" y="217649"/>
              <a:ext cx="2749495" cy="2773765"/>
            </a:xfrm>
            <a:custGeom>
              <a:avLst/>
              <a:gdLst/>
              <a:ahLst/>
              <a:cxnLst/>
              <a:rect r="r" b="b" t="t" l="l"/>
              <a:pathLst>
                <a:path h="2773765" w="2749495">
                  <a:moveTo>
                    <a:pt x="0" y="0"/>
                  </a:moveTo>
                  <a:lnTo>
                    <a:pt x="2749495" y="0"/>
                  </a:lnTo>
                  <a:lnTo>
                    <a:pt x="2749495" y="2773765"/>
                  </a:lnTo>
                  <a:lnTo>
                    <a:pt x="0" y="27737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0" t="0" r="0" b="0"/>
              </a:stretch>
            </a:blipFill>
          </p:spPr>
        </p:sp>
        <p:sp>
          <p:nvSpPr>
            <p:cNvPr name="TextBox 31" id="31"/>
            <p:cNvSpPr txBox="true"/>
            <p:nvPr/>
          </p:nvSpPr>
          <p:spPr>
            <a:xfrm rot="0">
              <a:off x="523570" y="7104990"/>
              <a:ext cx="3054076" cy="4531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84"/>
                </a:lnSpc>
              </a:pPr>
              <a:r>
                <a:rPr lang="en-US" sz="2060">
                  <a:solidFill>
                    <a:srgbClr val="FFFFFF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Elegir una opción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6128595" y="7041855"/>
              <a:ext cx="3054076" cy="937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84"/>
                </a:lnSpc>
              </a:pPr>
              <a:r>
                <a:rPr lang="en-US" sz="2060">
                  <a:solidFill>
                    <a:srgbClr val="FFFFFF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Opción de forma aleatoria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16906777" y="4734213"/>
              <a:ext cx="3680760" cy="23457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44769" indent="-222385" lvl="1">
                <a:lnSpc>
                  <a:spcPts val="2884"/>
                </a:lnSpc>
                <a:buFont typeface="Arial"/>
                <a:buChar char="•"/>
              </a:pPr>
              <a:r>
                <a:rPr lang="en-US" sz="2060">
                  <a:solidFill>
                    <a:srgbClr val="FFFFFF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Piedra gana a Tijeras</a:t>
              </a:r>
            </a:p>
            <a:p>
              <a:pPr algn="l" marL="444769" indent="-222385" lvl="1">
                <a:lnSpc>
                  <a:spcPts val="2884"/>
                </a:lnSpc>
                <a:buFont typeface="Arial"/>
                <a:buChar char="•"/>
              </a:pPr>
              <a:r>
                <a:rPr lang="en-US" sz="2060">
                  <a:solidFill>
                    <a:srgbClr val="FFFFFF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Tijeras gana a Papel</a:t>
              </a:r>
            </a:p>
            <a:p>
              <a:pPr algn="l" marL="444769" indent="-222385" lvl="1">
                <a:lnSpc>
                  <a:spcPts val="2884"/>
                </a:lnSpc>
                <a:buFont typeface="Arial"/>
                <a:buChar char="•"/>
              </a:pPr>
              <a:r>
                <a:rPr lang="en-US" sz="2060">
                  <a:solidFill>
                    <a:srgbClr val="FFFFFF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Papel gana a Piedra</a:t>
              </a:r>
            </a:p>
            <a:p>
              <a:pPr algn="l" marL="444769" indent="-222385" lvl="1">
                <a:lnSpc>
                  <a:spcPts val="2884"/>
                </a:lnSpc>
                <a:buFont typeface="Arial"/>
                <a:buChar char="•"/>
              </a:pPr>
              <a:r>
                <a:rPr lang="en-US" sz="2060">
                  <a:solidFill>
                    <a:srgbClr val="FFFFFF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Elecciones iguales, empate.</a:t>
              </a:r>
            </a:p>
          </p:txBody>
        </p:sp>
      </p:grpSp>
    </p:spTree>
  </p:cSld>
  <p:clrMapOvr>
    <a:masterClrMapping/>
  </p:clrMapOvr>
  <p:transition spd="slow">
    <p:cover dir="r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AD1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85928" y="0"/>
            <a:ext cx="9351049" cy="10287000"/>
          </a:xfrm>
          <a:custGeom>
            <a:avLst/>
            <a:gdLst/>
            <a:ahLst/>
            <a:cxnLst/>
            <a:rect r="r" b="b" t="t" l="l"/>
            <a:pathLst>
              <a:path h="10287000" w="9351049">
                <a:moveTo>
                  <a:pt x="0" y="0"/>
                </a:moveTo>
                <a:lnTo>
                  <a:pt x="9351048" y="0"/>
                </a:lnTo>
                <a:lnTo>
                  <a:pt x="93510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183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0209848" cy="10287000"/>
          </a:xfrm>
          <a:custGeom>
            <a:avLst/>
            <a:gdLst/>
            <a:ahLst/>
            <a:cxnLst/>
            <a:rect r="r" b="b" t="t" l="l"/>
            <a:pathLst>
              <a:path h="10287000" w="10209848">
                <a:moveTo>
                  <a:pt x="0" y="0"/>
                </a:moveTo>
                <a:lnTo>
                  <a:pt x="10209848" y="0"/>
                </a:lnTo>
                <a:lnTo>
                  <a:pt x="102098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64834" y="430895"/>
            <a:ext cx="11558332" cy="9856105"/>
          </a:xfrm>
          <a:custGeom>
            <a:avLst/>
            <a:gdLst/>
            <a:ahLst/>
            <a:cxnLst/>
            <a:rect r="r" b="b" t="t" l="l"/>
            <a:pathLst>
              <a:path h="9856105" w="11558332">
                <a:moveTo>
                  <a:pt x="0" y="0"/>
                </a:moveTo>
                <a:lnTo>
                  <a:pt x="11558332" y="0"/>
                </a:lnTo>
                <a:lnTo>
                  <a:pt x="11558332" y="9856105"/>
                </a:lnTo>
                <a:lnTo>
                  <a:pt x="0" y="9856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538624" y="2907031"/>
            <a:ext cx="10903486" cy="3214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69"/>
              </a:lnSpc>
              <a:spcBef>
                <a:spcPct val="0"/>
              </a:spcBef>
            </a:pPr>
            <a:r>
              <a:rPr lang="en-US" sz="9335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FUNCIONAMIENTO DEL SOFTWARE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8650343" y="2091168"/>
            <a:ext cx="987314" cy="98731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AD44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!</a:t>
              </a:r>
            </a:p>
          </p:txBody>
        </p:sp>
      </p:grpSp>
    </p:spTree>
  </p:cSld>
  <p:clrMapOvr>
    <a:masterClrMapping/>
  </p:clrMapOvr>
  <p:transition spd="slow">
    <p:cover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AD1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85928" y="0"/>
            <a:ext cx="9351049" cy="10287000"/>
          </a:xfrm>
          <a:custGeom>
            <a:avLst/>
            <a:gdLst/>
            <a:ahLst/>
            <a:cxnLst/>
            <a:rect r="r" b="b" t="t" l="l"/>
            <a:pathLst>
              <a:path h="10287000" w="9351049">
                <a:moveTo>
                  <a:pt x="0" y="0"/>
                </a:moveTo>
                <a:lnTo>
                  <a:pt x="9351048" y="0"/>
                </a:lnTo>
                <a:lnTo>
                  <a:pt x="93510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183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0209848" cy="10287000"/>
          </a:xfrm>
          <a:custGeom>
            <a:avLst/>
            <a:gdLst/>
            <a:ahLst/>
            <a:cxnLst/>
            <a:rect r="r" b="b" t="t" l="l"/>
            <a:pathLst>
              <a:path h="10287000" w="10209848">
                <a:moveTo>
                  <a:pt x="0" y="0"/>
                </a:moveTo>
                <a:lnTo>
                  <a:pt x="10209848" y="0"/>
                </a:lnTo>
                <a:lnTo>
                  <a:pt x="102098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321441" y="284588"/>
            <a:ext cx="8490136" cy="11181578"/>
          </a:xfrm>
          <a:custGeom>
            <a:avLst/>
            <a:gdLst/>
            <a:ahLst/>
            <a:cxnLst/>
            <a:rect r="r" b="b" t="t" l="l"/>
            <a:pathLst>
              <a:path h="11181578" w="8490136">
                <a:moveTo>
                  <a:pt x="0" y="0"/>
                </a:moveTo>
                <a:lnTo>
                  <a:pt x="8490136" y="0"/>
                </a:lnTo>
                <a:lnTo>
                  <a:pt x="8490136" y="11181577"/>
                </a:lnTo>
                <a:lnTo>
                  <a:pt x="0" y="111815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187" r="-9397" b="0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3110548" y="3324042"/>
            <a:ext cx="3190116" cy="173123"/>
          </a:xfrm>
          <a:prstGeom prst="line">
            <a:avLst/>
          </a:prstGeom>
          <a:ln cap="flat" w="104775">
            <a:solidFill>
              <a:srgbClr val="CB6CE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6300664" y="2713410"/>
            <a:ext cx="3743953" cy="1221264"/>
            <a:chOff x="0" y="0"/>
            <a:chExt cx="1017771" cy="3319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17771" cy="331993"/>
            </a:xfrm>
            <a:custGeom>
              <a:avLst/>
              <a:gdLst/>
              <a:ahLst/>
              <a:cxnLst/>
              <a:rect r="r" b="b" t="t" l="l"/>
              <a:pathLst>
                <a:path h="331993" w="1017771">
                  <a:moveTo>
                    <a:pt x="165997" y="0"/>
                  </a:moveTo>
                  <a:lnTo>
                    <a:pt x="851774" y="0"/>
                  </a:lnTo>
                  <a:cubicBezTo>
                    <a:pt x="895799" y="0"/>
                    <a:pt x="938021" y="17489"/>
                    <a:pt x="969152" y="48619"/>
                  </a:cubicBezTo>
                  <a:cubicBezTo>
                    <a:pt x="1000282" y="79750"/>
                    <a:pt x="1017771" y="121971"/>
                    <a:pt x="1017771" y="165997"/>
                  </a:cubicBezTo>
                  <a:lnTo>
                    <a:pt x="1017771" y="165997"/>
                  </a:lnTo>
                  <a:cubicBezTo>
                    <a:pt x="1017771" y="210022"/>
                    <a:pt x="1000282" y="252243"/>
                    <a:pt x="969152" y="283374"/>
                  </a:cubicBezTo>
                  <a:cubicBezTo>
                    <a:pt x="938021" y="314504"/>
                    <a:pt x="895799" y="331993"/>
                    <a:pt x="851774" y="331993"/>
                  </a:cubicBezTo>
                  <a:lnTo>
                    <a:pt x="165997" y="331993"/>
                  </a:lnTo>
                  <a:cubicBezTo>
                    <a:pt x="121971" y="331993"/>
                    <a:pt x="79750" y="314504"/>
                    <a:pt x="48619" y="283374"/>
                  </a:cubicBezTo>
                  <a:cubicBezTo>
                    <a:pt x="17489" y="252243"/>
                    <a:pt x="0" y="210022"/>
                    <a:pt x="0" y="165997"/>
                  </a:cubicBezTo>
                  <a:lnTo>
                    <a:pt x="0" y="165997"/>
                  </a:lnTo>
                  <a:cubicBezTo>
                    <a:pt x="0" y="121971"/>
                    <a:pt x="17489" y="79750"/>
                    <a:pt x="48619" y="48619"/>
                  </a:cubicBezTo>
                  <a:cubicBezTo>
                    <a:pt x="79750" y="17489"/>
                    <a:pt x="121971" y="0"/>
                    <a:pt x="16599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017771" cy="3891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Elegir entre piedra, papel o tijeras</a:t>
              </a: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3110548" y="1877602"/>
            <a:ext cx="4210812" cy="1619562"/>
          </a:xfrm>
          <a:prstGeom prst="line">
            <a:avLst/>
          </a:prstGeom>
          <a:ln cap="flat" w="104775">
            <a:solidFill>
              <a:srgbClr val="CB6CE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6259755" y="1240777"/>
            <a:ext cx="3743953" cy="1221264"/>
            <a:chOff x="0" y="0"/>
            <a:chExt cx="1017771" cy="33199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17771" cy="331993"/>
            </a:xfrm>
            <a:custGeom>
              <a:avLst/>
              <a:gdLst/>
              <a:ahLst/>
              <a:cxnLst/>
              <a:rect r="r" b="b" t="t" l="l"/>
              <a:pathLst>
                <a:path h="331993" w="1017771">
                  <a:moveTo>
                    <a:pt x="165997" y="0"/>
                  </a:moveTo>
                  <a:lnTo>
                    <a:pt x="851774" y="0"/>
                  </a:lnTo>
                  <a:cubicBezTo>
                    <a:pt x="895799" y="0"/>
                    <a:pt x="938021" y="17489"/>
                    <a:pt x="969152" y="48619"/>
                  </a:cubicBezTo>
                  <a:cubicBezTo>
                    <a:pt x="1000282" y="79750"/>
                    <a:pt x="1017771" y="121971"/>
                    <a:pt x="1017771" y="165997"/>
                  </a:cubicBezTo>
                  <a:lnTo>
                    <a:pt x="1017771" y="165997"/>
                  </a:lnTo>
                  <a:cubicBezTo>
                    <a:pt x="1017771" y="210022"/>
                    <a:pt x="1000282" y="252243"/>
                    <a:pt x="969152" y="283374"/>
                  </a:cubicBezTo>
                  <a:cubicBezTo>
                    <a:pt x="938021" y="314504"/>
                    <a:pt x="895799" y="331993"/>
                    <a:pt x="851774" y="331993"/>
                  </a:cubicBezTo>
                  <a:lnTo>
                    <a:pt x="165997" y="331993"/>
                  </a:lnTo>
                  <a:cubicBezTo>
                    <a:pt x="121971" y="331993"/>
                    <a:pt x="79750" y="314504"/>
                    <a:pt x="48619" y="283374"/>
                  </a:cubicBezTo>
                  <a:cubicBezTo>
                    <a:pt x="17489" y="252243"/>
                    <a:pt x="0" y="210022"/>
                    <a:pt x="0" y="165997"/>
                  </a:cubicBezTo>
                  <a:lnTo>
                    <a:pt x="0" y="165997"/>
                  </a:lnTo>
                  <a:cubicBezTo>
                    <a:pt x="0" y="121971"/>
                    <a:pt x="17489" y="79750"/>
                    <a:pt x="48619" y="48619"/>
                  </a:cubicBezTo>
                  <a:cubicBezTo>
                    <a:pt x="79750" y="17489"/>
                    <a:pt x="121971" y="0"/>
                    <a:pt x="16599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1017771" cy="3891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Iniciar juego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198414" y="7144151"/>
            <a:ext cx="3743953" cy="1221264"/>
            <a:chOff x="0" y="0"/>
            <a:chExt cx="1017771" cy="33199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17771" cy="331993"/>
            </a:xfrm>
            <a:custGeom>
              <a:avLst/>
              <a:gdLst/>
              <a:ahLst/>
              <a:cxnLst/>
              <a:rect r="r" b="b" t="t" l="l"/>
              <a:pathLst>
                <a:path h="331993" w="1017771">
                  <a:moveTo>
                    <a:pt x="165997" y="0"/>
                  </a:moveTo>
                  <a:lnTo>
                    <a:pt x="851774" y="0"/>
                  </a:lnTo>
                  <a:cubicBezTo>
                    <a:pt x="895799" y="0"/>
                    <a:pt x="938021" y="17489"/>
                    <a:pt x="969152" y="48619"/>
                  </a:cubicBezTo>
                  <a:cubicBezTo>
                    <a:pt x="1000282" y="79750"/>
                    <a:pt x="1017771" y="121971"/>
                    <a:pt x="1017771" y="165997"/>
                  </a:cubicBezTo>
                  <a:lnTo>
                    <a:pt x="1017771" y="165997"/>
                  </a:lnTo>
                  <a:cubicBezTo>
                    <a:pt x="1017771" y="210022"/>
                    <a:pt x="1000282" y="252243"/>
                    <a:pt x="969152" y="283374"/>
                  </a:cubicBezTo>
                  <a:cubicBezTo>
                    <a:pt x="938021" y="314504"/>
                    <a:pt x="895799" y="331993"/>
                    <a:pt x="851774" y="331993"/>
                  </a:cubicBezTo>
                  <a:lnTo>
                    <a:pt x="165997" y="331993"/>
                  </a:lnTo>
                  <a:cubicBezTo>
                    <a:pt x="121971" y="331993"/>
                    <a:pt x="79750" y="314504"/>
                    <a:pt x="48619" y="283374"/>
                  </a:cubicBezTo>
                  <a:cubicBezTo>
                    <a:pt x="17489" y="252243"/>
                    <a:pt x="0" y="210022"/>
                    <a:pt x="0" y="165997"/>
                  </a:cubicBezTo>
                  <a:lnTo>
                    <a:pt x="0" y="165997"/>
                  </a:lnTo>
                  <a:cubicBezTo>
                    <a:pt x="0" y="121971"/>
                    <a:pt x="17489" y="79750"/>
                    <a:pt x="48619" y="48619"/>
                  </a:cubicBezTo>
                  <a:cubicBezTo>
                    <a:pt x="79750" y="17489"/>
                    <a:pt x="121971" y="0"/>
                    <a:pt x="16599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017771" cy="3891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Comparar opciones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198414" y="8736733"/>
            <a:ext cx="3743953" cy="1221264"/>
            <a:chOff x="0" y="0"/>
            <a:chExt cx="1017771" cy="33199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17771" cy="331993"/>
            </a:xfrm>
            <a:custGeom>
              <a:avLst/>
              <a:gdLst/>
              <a:ahLst/>
              <a:cxnLst/>
              <a:rect r="r" b="b" t="t" l="l"/>
              <a:pathLst>
                <a:path h="331993" w="1017771">
                  <a:moveTo>
                    <a:pt x="165997" y="0"/>
                  </a:moveTo>
                  <a:lnTo>
                    <a:pt x="851774" y="0"/>
                  </a:lnTo>
                  <a:cubicBezTo>
                    <a:pt x="895799" y="0"/>
                    <a:pt x="938021" y="17489"/>
                    <a:pt x="969152" y="48619"/>
                  </a:cubicBezTo>
                  <a:cubicBezTo>
                    <a:pt x="1000282" y="79750"/>
                    <a:pt x="1017771" y="121971"/>
                    <a:pt x="1017771" y="165997"/>
                  </a:cubicBezTo>
                  <a:lnTo>
                    <a:pt x="1017771" y="165997"/>
                  </a:lnTo>
                  <a:cubicBezTo>
                    <a:pt x="1017771" y="210022"/>
                    <a:pt x="1000282" y="252243"/>
                    <a:pt x="969152" y="283374"/>
                  </a:cubicBezTo>
                  <a:cubicBezTo>
                    <a:pt x="938021" y="314504"/>
                    <a:pt x="895799" y="331993"/>
                    <a:pt x="851774" y="331993"/>
                  </a:cubicBezTo>
                  <a:lnTo>
                    <a:pt x="165997" y="331993"/>
                  </a:lnTo>
                  <a:cubicBezTo>
                    <a:pt x="121971" y="331993"/>
                    <a:pt x="79750" y="314504"/>
                    <a:pt x="48619" y="283374"/>
                  </a:cubicBezTo>
                  <a:cubicBezTo>
                    <a:pt x="17489" y="252243"/>
                    <a:pt x="0" y="210022"/>
                    <a:pt x="0" y="165997"/>
                  </a:cubicBezTo>
                  <a:lnTo>
                    <a:pt x="0" y="165997"/>
                  </a:lnTo>
                  <a:cubicBezTo>
                    <a:pt x="0" y="121971"/>
                    <a:pt x="17489" y="79750"/>
                    <a:pt x="48619" y="48619"/>
                  </a:cubicBezTo>
                  <a:cubicBezTo>
                    <a:pt x="79750" y="17489"/>
                    <a:pt x="121971" y="0"/>
                    <a:pt x="16599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017771" cy="3891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Mostrar resultado en pantalla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198414" y="5560937"/>
            <a:ext cx="3743953" cy="1221264"/>
            <a:chOff x="0" y="0"/>
            <a:chExt cx="1017771" cy="33199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17771" cy="331993"/>
            </a:xfrm>
            <a:custGeom>
              <a:avLst/>
              <a:gdLst/>
              <a:ahLst/>
              <a:cxnLst/>
              <a:rect r="r" b="b" t="t" l="l"/>
              <a:pathLst>
                <a:path h="331993" w="1017771">
                  <a:moveTo>
                    <a:pt x="165997" y="0"/>
                  </a:moveTo>
                  <a:lnTo>
                    <a:pt x="851774" y="0"/>
                  </a:lnTo>
                  <a:cubicBezTo>
                    <a:pt x="895799" y="0"/>
                    <a:pt x="938021" y="17489"/>
                    <a:pt x="969152" y="48619"/>
                  </a:cubicBezTo>
                  <a:cubicBezTo>
                    <a:pt x="1000282" y="79750"/>
                    <a:pt x="1017771" y="121971"/>
                    <a:pt x="1017771" y="165997"/>
                  </a:cubicBezTo>
                  <a:lnTo>
                    <a:pt x="1017771" y="165997"/>
                  </a:lnTo>
                  <a:cubicBezTo>
                    <a:pt x="1017771" y="210022"/>
                    <a:pt x="1000282" y="252243"/>
                    <a:pt x="969152" y="283374"/>
                  </a:cubicBezTo>
                  <a:cubicBezTo>
                    <a:pt x="938021" y="314504"/>
                    <a:pt x="895799" y="331993"/>
                    <a:pt x="851774" y="331993"/>
                  </a:cubicBezTo>
                  <a:lnTo>
                    <a:pt x="165997" y="331993"/>
                  </a:lnTo>
                  <a:cubicBezTo>
                    <a:pt x="121971" y="331993"/>
                    <a:pt x="79750" y="314504"/>
                    <a:pt x="48619" y="283374"/>
                  </a:cubicBezTo>
                  <a:cubicBezTo>
                    <a:pt x="17489" y="252243"/>
                    <a:pt x="0" y="210022"/>
                    <a:pt x="0" y="165997"/>
                  </a:cubicBezTo>
                  <a:lnTo>
                    <a:pt x="0" y="165997"/>
                  </a:lnTo>
                  <a:cubicBezTo>
                    <a:pt x="0" y="121971"/>
                    <a:pt x="17489" y="79750"/>
                    <a:pt x="48619" y="48619"/>
                  </a:cubicBezTo>
                  <a:cubicBezTo>
                    <a:pt x="79750" y="17489"/>
                    <a:pt x="121971" y="0"/>
                    <a:pt x="16599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017771" cy="3891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Generar opción aleatoria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812656" y="2199273"/>
            <a:ext cx="1297891" cy="2595783"/>
          </a:xfrm>
          <a:custGeom>
            <a:avLst/>
            <a:gdLst/>
            <a:ahLst/>
            <a:cxnLst/>
            <a:rect r="r" b="b" t="t" l="l"/>
            <a:pathLst>
              <a:path h="2595783" w="1297891">
                <a:moveTo>
                  <a:pt x="0" y="0"/>
                </a:moveTo>
                <a:lnTo>
                  <a:pt x="1297892" y="0"/>
                </a:lnTo>
                <a:lnTo>
                  <a:pt x="1297892" y="2595783"/>
                </a:lnTo>
                <a:lnTo>
                  <a:pt x="0" y="25957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7320685" y="429387"/>
            <a:ext cx="4631193" cy="450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9"/>
              </a:lnSpc>
            </a:pPr>
            <a:r>
              <a:rPr lang="en-US" sz="3468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PIEDRA, PAPEL O TIJERAS</a:t>
            </a:r>
          </a:p>
        </p:txBody>
      </p:sp>
      <p:sp>
        <p:nvSpPr>
          <p:cNvPr name="AutoShape 24" id="24"/>
          <p:cNvSpPr/>
          <p:nvPr/>
        </p:nvSpPr>
        <p:spPr>
          <a:xfrm>
            <a:off x="10003708" y="1851408"/>
            <a:ext cx="5594074" cy="3381156"/>
          </a:xfrm>
          <a:prstGeom prst="line">
            <a:avLst/>
          </a:prstGeom>
          <a:ln cap="flat" w="1047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15597781" y="3934674"/>
            <a:ext cx="1297891" cy="2595783"/>
          </a:xfrm>
          <a:custGeom>
            <a:avLst/>
            <a:gdLst/>
            <a:ahLst/>
            <a:cxnLst/>
            <a:rect r="r" b="b" t="t" l="l"/>
            <a:pathLst>
              <a:path h="2595783" w="1297891">
                <a:moveTo>
                  <a:pt x="0" y="0"/>
                </a:moveTo>
                <a:lnTo>
                  <a:pt x="1297892" y="0"/>
                </a:lnTo>
                <a:lnTo>
                  <a:pt x="1297892" y="2595782"/>
                </a:lnTo>
                <a:lnTo>
                  <a:pt x="0" y="25957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812656" y="4956474"/>
            <a:ext cx="1588728" cy="450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9"/>
              </a:lnSpc>
            </a:pPr>
            <a:r>
              <a:rPr lang="en-US" sz="3468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JUGADOR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452363" y="6693898"/>
            <a:ext cx="1588728" cy="450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9"/>
              </a:lnSpc>
            </a:pPr>
            <a:r>
              <a:rPr lang="en-US" sz="3468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SISTEMA</a:t>
            </a:r>
          </a:p>
        </p:txBody>
      </p:sp>
      <p:sp>
        <p:nvSpPr>
          <p:cNvPr name="AutoShape 28" id="28"/>
          <p:cNvSpPr/>
          <p:nvPr/>
        </p:nvSpPr>
        <p:spPr>
          <a:xfrm>
            <a:off x="10044617" y="4844096"/>
            <a:ext cx="5553165" cy="388469"/>
          </a:xfrm>
          <a:prstGeom prst="line">
            <a:avLst/>
          </a:prstGeom>
          <a:ln cap="flat" w="1047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9" id="29"/>
          <p:cNvGrpSpPr/>
          <p:nvPr/>
        </p:nvGrpSpPr>
        <p:grpSpPr>
          <a:xfrm rot="0">
            <a:off x="6300664" y="4233464"/>
            <a:ext cx="3743953" cy="1221264"/>
            <a:chOff x="0" y="0"/>
            <a:chExt cx="1017771" cy="33199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17771" cy="331993"/>
            </a:xfrm>
            <a:custGeom>
              <a:avLst/>
              <a:gdLst/>
              <a:ahLst/>
              <a:cxnLst/>
              <a:rect r="r" b="b" t="t" l="l"/>
              <a:pathLst>
                <a:path h="331993" w="1017771">
                  <a:moveTo>
                    <a:pt x="165997" y="0"/>
                  </a:moveTo>
                  <a:lnTo>
                    <a:pt x="851774" y="0"/>
                  </a:lnTo>
                  <a:cubicBezTo>
                    <a:pt x="895799" y="0"/>
                    <a:pt x="938021" y="17489"/>
                    <a:pt x="969152" y="48619"/>
                  </a:cubicBezTo>
                  <a:cubicBezTo>
                    <a:pt x="1000282" y="79750"/>
                    <a:pt x="1017771" y="121971"/>
                    <a:pt x="1017771" y="165997"/>
                  </a:cubicBezTo>
                  <a:lnTo>
                    <a:pt x="1017771" y="165997"/>
                  </a:lnTo>
                  <a:cubicBezTo>
                    <a:pt x="1017771" y="210022"/>
                    <a:pt x="1000282" y="252243"/>
                    <a:pt x="969152" y="283374"/>
                  </a:cubicBezTo>
                  <a:cubicBezTo>
                    <a:pt x="938021" y="314504"/>
                    <a:pt x="895799" y="331993"/>
                    <a:pt x="851774" y="331993"/>
                  </a:cubicBezTo>
                  <a:lnTo>
                    <a:pt x="165997" y="331993"/>
                  </a:lnTo>
                  <a:cubicBezTo>
                    <a:pt x="121971" y="331993"/>
                    <a:pt x="79750" y="314504"/>
                    <a:pt x="48619" y="283374"/>
                  </a:cubicBezTo>
                  <a:cubicBezTo>
                    <a:pt x="17489" y="252243"/>
                    <a:pt x="0" y="210022"/>
                    <a:pt x="0" y="165997"/>
                  </a:cubicBezTo>
                  <a:lnTo>
                    <a:pt x="0" y="165997"/>
                  </a:lnTo>
                  <a:cubicBezTo>
                    <a:pt x="0" y="121971"/>
                    <a:pt x="17489" y="79750"/>
                    <a:pt x="48619" y="48619"/>
                  </a:cubicBezTo>
                  <a:cubicBezTo>
                    <a:pt x="79750" y="17489"/>
                    <a:pt x="121971" y="0"/>
                    <a:pt x="16599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1017771" cy="3891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Finalizar juego</a:t>
              </a:r>
            </a:p>
          </p:txBody>
        </p:sp>
      </p:grpSp>
      <p:sp>
        <p:nvSpPr>
          <p:cNvPr name="AutoShape 32" id="32"/>
          <p:cNvSpPr/>
          <p:nvPr/>
        </p:nvSpPr>
        <p:spPr>
          <a:xfrm>
            <a:off x="3110548" y="3497165"/>
            <a:ext cx="3190116" cy="1346931"/>
          </a:xfrm>
          <a:prstGeom prst="line">
            <a:avLst/>
          </a:prstGeom>
          <a:ln cap="flat" w="104775">
            <a:solidFill>
              <a:srgbClr val="CB6C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 flipV="true">
            <a:off x="12942367" y="5232565"/>
            <a:ext cx="2655414" cy="2522218"/>
          </a:xfrm>
          <a:prstGeom prst="line">
            <a:avLst/>
          </a:prstGeom>
          <a:ln cap="flat" w="1047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 flipV="true">
            <a:off x="12942367" y="5232565"/>
            <a:ext cx="2655414" cy="939004"/>
          </a:xfrm>
          <a:prstGeom prst="line">
            <a:avLst/>
          </a:prstGeom>
          <a:ln cap="flat" w="1047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 flipV="true">
            <a:off x="12942367" y="5232565"/>
            <a:ext cx="2655414" cy="4114800"/>
          </a:xfrm>
          <a:prstGeom prst="line">
            <a:avLst/>
          </a:prstGeom>
          <a:ln cap="flat" w="1047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6" id="36"/>
          <p:cNvSpPr txBox="true"/>
          <p:nvPr/>
        </p:nvSpPr>
        <p:spPr>
          <a:xfrm rot="0">
            <a:off x="173593" y="379838"/>
            <a:ext cx="4866855" cy="1230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3"/>
              </a:lnSpc>
            </a:pPr>
            <a:r>
              <a:rPr lang="en-US" sz="4809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DIAGRAMA DE CASO DE USO</a:t>
            </a:r>
          </a:p>
        </p:txBody>
      </p:sp>
    </p:spTree>
  </p:cSld>
  <p:clrMapOvr>
    <a:masterClrMapping/>
  </p:clrMapOvr>
  <p:transition spd="slow">
    <p:cover dir="r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AD1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04738" y="0"/>
            <a:ext cx="9351049" cy="10287000"/>
          </a:xfrm>
          <a:custGeom>
            <a:avLst/>
            <a:gdLst/>
            <a:ahLst/>
            <a:cxnLst/>
            <a:rect r="r" b="b" t="t" l="l"/>
            <a:pathLst>
              <a:path h="10287000" w="9351049">
                <a:moveTo>
                  <a:pt x="0" y="0"/>
                </a:moveTo>
                <a:lnTo>
                  <a:pt x="9351049" y="0"/>
                </a:lnTo>
                <a:lnTo>
                  <a:pt x="935104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183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0209848" cy="10287000"/>
          </a:xfrm>
          <a:custGeom>
            <a:avLst/>
            <a:gdLst/>
            <a:ahLst/>
            <a:cxnLst/>
            <a:rect r="r" b="b" t="t" l="l"/>
            <a:pathLst>
              <a:path h="10287000" w="10209848">
                <a:moveTo>
                  <a:pt x="0" y="0"/>
                </a:moveTo>
                <a:lnTo>
                  <a:pt x="10209848" y="0"/>
                </a:lnTo>
                <a:lnTo>
                  <a:pt x="102098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451435"/>
            <a:ext cx="16230600" cy="8581071"/>
            <a:chOff x="0" y="0"/>
            <a:chExt cx="2723454" cy="143988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23454" cy="1439882"/>
            </a:xfrm>
            <a:custGeom>
              <a:avLst/>
              <a:gdLst/>
              <a:ahLst/>
              <a:cxnLst/>
              <a:rect r="r" b="b" t="t" l="l"/>
              <a:pathLst>
                <a:path h="1439882" w="2723454">
                  <a:moveTo>
                    <a:pt x="37902" y="0"/>
                  </a:moveTo>
                  <a:lnTo>
                    <a:pt x="2685552" y="0"/>
                  </a:lnTo>
                  <a:cubicBezTo>
                    <a:pt x="2695604" y="0"/>
                    <a:pt x="2705245" y="3993"/>
                    <a:pt x="2712353" y="11101"/>
                  </a:cubicBezTo>
                  <a:cubicBezTo>
                    <a:pt x="2719461" y="18209"/>
                    <a:pt x="2723454" y="27850"/>
                    <a:pt x="2723454" y="37902"/>
                  </a:cubicBezTo>
                  <a:lnTo>
                    <a:pt x="2723454" y="1401980"/>
                  </a:lnTo>
                  <a:cubicBezTo>
                    <a:pt x="2723454" y="1422913"/>
                    <a:pt x="2706485" y="1439882"/>
                    <a:pt x="2685552" y="1439882"/>
                  </a:cubicBezTo>
                  <a:lnTo>
                    <a:pt x="37902" y="1439882"/>
                  </a:lnTo>
                  <a:cubicBezTo>
                    <a:pt x="16970" y="1439882"/>
                    <a:pt x="0" y="1422913"/>
                    <a:pt x="0" y="1401980"/>
                  </a:cubicBezTo>
                  <a:lnTo>
                    <a:pt x="0" y="37902"/>
                  </a:lnTo>
                  <a:cubicBezTo>
                    <a:pt x="0" y="16970"/>
                    <a:pt x="16970" y="0"/>
                    <a:pt x="37902" y="0"/>
                  </a:cubicBezTo>
                  <a:close/>
                </a:path>
              </a:pathLst>
            </a:custGeom>
            <a:solidFill>
              <a:srgbClr val="000000"/>
            </a:solidFill>
            <a:ln w="95250" cap="rnd">
              <a:gradFill>
                <a:gsLst>
                  <a:gs pos="0">
                    <a:srgbClr val="F65E9A">
                      <a:alpha val="100000"/>
                    </a:srgbClr>
                  </a:gs>
                  <a:gs pos="100000">
                    <a:srgbClr val="FFDE59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723454" cy="1497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INSTRUCTION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653397" y="9423004"/>
            <a:ext cx="9051390" cy="1727993"/>
          </a:xfrm>
          <a:custGeom>
            <a:avLst/>
            <a:gdLst/>
            <a:ahLst/>
            <a:cxnLst/>
            <a:rect r="r" b="b" t="t" l="l"/>
            <a:pathLst>
              <a:path h="1727993" w="9051390">
                <a:moveTo>
                  <a:pt x="0" y="0"/>
                </a:moveTo>
                <a:lnTo>
                  <a:pt x="9051390" y="0"/>
                </a:lnTo>
                <a:lnTo>
                  <a:pt x="9051390" y="1727992"/>
                </a:lnTo>
                <a:lnTo>
                  <a:pt x="0" y="17279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47793" y="950262"/>
            <a:ext cx="9147378" cy="634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3"/>
              </a:lnSpc>
            </a:pPr>
            <a:r>
              <a:rPr lang="en-US" sz="4809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ARQUITECTURA DE LA APLICACIÓN (MVC)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247793" y="3061284"/>
            <a:ext cx="15862600" cy="4886938"/>
            <a:chOff x="0" y="0"/>
            <a:chExt cx="21150133" cy="6515918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5421133" y="3358895"/>
              <a:ext cx="3993386" cy="1181381"/>
              <a:chOff x="0" y="0"/>
              <a:chExt cx="1373742" cy="4064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373742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373742">
                    <a:moveTo>
                      <a:pt x="1170542" y="0"/>
                    </a:moveTo>
                    <a:cubicBezTo>
                      <a:pt x="1282766" y="0"/>
                      <a:pt x="1373742" y="90976"/>
                      <a:pt x="1373742" y="203200"/>
                    </a:cubicBezTo>
                    <a:cubicBezTo>
                      <a:pt x="1373742" y="315424"/>
                      <a:pt x="1282766" y="406400"/>
                      <a:pt x="1170542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097B2">
                      <a:alpha val="100000"/>
                    </a:srgbClr>
                  </a:gs>
                  <a:gs pos="100000">
                    <a:srgbClr val="7ED957">
                      <a:alpha val="100000"/>
                    </a:srgbClr>
                  </a:gs>
                </a:gsLst>
                <a:lin ang="0"/>
              </a:gradFill>
              <a:ln w="571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1373742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  <a:r>
                  <a:rPr lang="en-US" sz="3199">
                    <a:solidFill>
                      <a:srgbClr val="000000"/>
                    </a:solidFill>
                    <a:latin typeface="Contrail One"/>
                    <a:ea typeface="Contrail One"/>
                    <a:cs typeface="Contrail One"/>
                    <a:sym typeface="Contrail One"/>
                  </a:rPr>
                  <a:t>VISTA</a:t>
                </a: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1272713" y="3358895"/>
              <a:ext cx="3998845" cy="1182996"/>
              <a:chOff x="0" y="0"/>
              <a:chExt cx="1373742" cy="4064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373742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373742">
                    <a:moveTo>
                      <a:pt x="1170542" y="0"/>
                    </a:moveTo>
                    <a:cubicBezTo>
                      <a:pt x="1282766" y="0"/>
                      <a:pt x="1373742" y="90976"/>
                      <a:pt x="1373742" y="203200"/>
                    </a:cubicBezTo>
                    <a:cubicBezTo>
                      <a:pt x="1373742" y="315424"/>
                      <a:pt x="1282766" y="406400"/>
                      <a:pt x="1170542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F66C4">
                      <a:alpha val="100000"/>
                    </a:srgbClr>
                  </a:gs>
                  <a:gs pos="100000">
                    <a:srgbClr val="FFDE59">
                      <a:alpha val="100000"/>
                    </a:srgbClr>
                  </a:gs>
                </a:gsLst>
                <a:lin ang="0"/>
              </a:gradFill>
              <a:ln w="571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1373742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  <a:r>
                  <a:rPr lang="en-US" sz="3199">
                    <a:solidFill>
                      <a:srgbClr val="000000"/>
                    </a:solidFill>
                    <a:latin typeface="Contrail One"/>
                    <a:ea typeface="Contrail One"/>
                    <a:cs typeface="Contrail One"/>
                    <a:sym typeface="Contrail One"/>
                  </a:rPr>
                  <a:t>CONTROLADOR</a:t>
                </a: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17156746" y="3358895"/>
              <a:ext cx="3993386" cy="1181381"/>
              <a:chOff x="0" y="0"/>
              <a:chExt cx="1373742" cy="4064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373742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373742">
                    <a:moveTo>
                      <a:pt x="1170542" y="0"/>
                    </a:moveTo>
                    <a:cubicBezTo>
                      <a:pt x="1282766" y="0"/>
                      <a:pt x="1373742" y="90976"/>
                      <a:pt x="1373742" y="203200"/>
                    </a:cubicBezTo>
                    <a:cubicBezTo>
                      <a:pt x="1373742" y="315424"/>
                      <a:pt x="1282766" y="406400"/>
                      <a:pt x="1170542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100000"/>
                    </a:srgbClr>
                  </a:gs>
                </a:gsLst>
                <a:lin ang="0"/>
              </a:gradFill>
              <a:ln w="571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57150"/>
                <a:ext cx="1373742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479"/>
                  </a:lnSpc>
                </a:pPr>
                <a:r>
                  <a:rPr lang="en-US" sz="3199">
                    <a:solidFill>
                      <a:srgbClr val="000000"/>
                    </a:solidFill>
                    <a:latin typeface="Contrail One"/>
                    <a:ea typeface="Contrail One"/>
                    <a:cs typeface="Contrail One"/>
                    <a:sym typeface="Contrail One"/>
                  </a:rPr>
                  <a:t>MODELO</a:t>
                </a: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6119049" y="609180"/>
              <a:ext cx="2597554" cy="2600805"/>
            </a:xfrm>
            <a:custGeom>
              <a:avLst/>
              <a:gdLst/>
              <a:ahLst/>
              <a:cxnLst/>
              <a:rect r="r" b="b" t="t" l="l"/>
              <a:pathLst>
                <a:path h="2600805" w="2597554">
                  <a:moveTo>
                    <a:pt x="0" y="0"/>
                  </a:moveTo>
                  <a:lnTo>
                    <a:pt x="2597554" y="0"/>
                  </a:lnTo>
                  <a:lnTo>
                    <a:pt x="2597554" y="2600805"/>
                  </a:lnTo>
                  <a:lnTo>
                    <a:pt x="0" y="2600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2040864" y="678310"/>
              <a:ext cx="2462544" cy="2462544"/>
            </a:xfrm>
            <a:custGeom>
              <a:avLst/>
              <a:gdLst/>
              <a:ahLst/>
              <a:cxnLst/>
              <a:rect r="r" b="b" t="t" l="l"/>
              <a:pathLst>
                <a:path h="2462544" w="2462544">
                  <a:moveTo>
                    <a:pt x="0" y="0"/>
                  </a:moveTo>
                  <a:lnTo>
                    <a:pt x="2462543" y="0"/>
                  </a:lnTo>
                  <a:lnTo>
                    <a:pt x="2462543" y="2462544"/>
                  </a:lnTo>
                  <a:lnTo>
                    <a:pt x="0" y="2462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7887602" y="609180"/>
              <a:ext cx="2531674" cy="2531674"/>
            </a:xfrm>
            <a:custGeom>
              <a:avLst/>
              <a:gdLst/>
              <a:ahLst/>
              <a:cxnLst/>
              <a:rect r="r" b="b" t="t" l="l"/>
              <a:pathLst>
                <a:path h="2531674" w="2531674">
                  <a:moveTo>
                    <a:pt x="0" y="0"/>
                  </a:moveTo>
                  <a:lnTo>
                    <a:pt x="2531675" y="0"/>
                  </a:lnTo>
                  <a:lnTo>
                    <a:pt x="2531675" y="2531674"/>
                  </a:lnTo>
                  <a:lnTo>
                    <a:pt x="0" y="25316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609180"/>
              <a:ext cx="3433406" cy="2600805"/>
            </a:xfrm>
            <a:custGeom>
              <a:avLst/>
              <a:gdLst/>
              <a:ahLst/>
              <a:cxnLst/>
              <a:rect r="r" b="b" t="t" l="l"/>
              <a:pathLst>
                <a:path h="2600805" w="3433406">
                  <a:moveTo>
                    <a:pt x="0" y="0"/>
                  </a:moveTo>
                  <a:lnTo>
                    <a:pt x="3433406" y="0"/>
                  </a:lnTo>
                  <a:lnTo>
                    <a:pt x="3433406" y="2600805"/>
                  </a:lnTo>
                  <a:lnTo>
                    <a:pt x="0" y="2600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  <p:sp>
          <p:nvSpPr>
            <p:cNvPr name="AutoShape 23" id="23"/>
            <p:cNvSpPr/>
            <p:nvPr/>
          </p:nvSpPr>
          <p:spPr>
            <a:xfrm>
              <a:off x="3433406" y="1909582"/>
              <a:ext cx="2685643" cy="0"/>
            </a:xfrm>
            <a:prstGeom prst="line">
              <a:avLst/>
            </a:prstGeom>
            <a:ln cap="flat" w="54149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TextBox 24" id="24"/>
            <p:cNvSpPr txBox="true"/>
            <p:nvPr/>
          </p:nvSpPr>
          <p:spPr>
            <a:xfrm rot="0">
              <a:off x="3216809" y="-57150"/>
              <a:ext cx="2685643" cy="17959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69"/>
                </a:lnSpc>
              </a:pPr>
              <a:r>
                <a:rPr lang="en-US" sz="2621">
                  <a:solidFill>
                    <a:srgbClr val="FFFFFF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Selecciona</a:t>
              </a:r>
            </a:p>
            <a:p>
              <a:pPr algn="ctr">
                <a:lnSpc>
                  <a:spcPts val="3669"/>
                </a:lnSpc>
              </a:pPr>
              <a:r>
                <a:rPr lang="en-US" sz="2621">
                  <a:solidFill>
                    <a:srgbClr val="FFFFFF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 entre piedra, papel o tijeras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301103" y="3245614"/>
              <a:ext cx="2246069" cy="5775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69"/>
                </a:lnSpc>
              </a:pPr>
              <a:r>
                <a:rPr lang="en-US" sz="2621">
                  <a:solidFill>
                    <a:srgbClr val="FFFFFF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JUGADOR</a:t>
              </a:r>
            </a:p>
          </p:txBody>
        </p:sp>
        <p:sp>
          <p:nvSpPr>
            <p:cNvPr name="AutoShape 26" id="26"/>
            <p:cNvSpPr/>
            <p:nvPr/>
          </p:nvSpPr>
          <p:spPr>
            <a:xfrm>
              <a:off x="8716603" y="1909582"/>
              <a:ext cx="3324261" cy="0"/>
            </a:xfrm>
            <a:prstGeom prst="line">
              <a:avLst/>
            </a:prstGeom>
            <a:ln cap="flat" w="54149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TextBox 27" id="27"/>
            <p:cNvSpPr txBox="true"/>
            <p:nvPr/>
          </p:nvSpPr>
          <p:spPr>
            <a:xfrm rot="0">
              <a:off x="9026644" y="-57150"/>
              <a:ext cx="2669873" cy="17959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69"/>
                </a:lnSpc>
              </a:pPr>
              <a:r>
                <a:rPr lang="en-US" sz="2621">
                  <a:solidFill>
                    <a:srgbClr val="FFFFFF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Recibe la elección del jugador</a:t>
              </a:r>
            </a:p>
          </p:txBody>
        </p:sp>
        <p:sp>
          <p:nvSpPr>
            <p:cNvPr name="AutoShape 28" id="28"/>
            <p:cNvSpPr/>
            <p:nvPr/>
          </p:nvSpPr>
          <p:spPr>
            <a:xfrm flipV="true">
              <a:off x="14503407" y="1875017"/>
              <a:ext cx="3384195" cy="34565"/>
            </a:xfrm>
            <a:prstGeom prst="line">
              <a:avLst/>
            </a:prstGeom>
            <a:ln cap="flat" w="54149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TextBox 29" id="29"/>
            <p:cNvSpPr txBox="true"/>
            <p:nvPr/>
          </p:nvSpPr>
          <p:spPr>
            <a:xfrm rot="0">
              <a:off x="14720005" y="552030"/>
              <a:ext cx="2669873" cy="11867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69"/>
                </a:lnSpc>
              </a:pPr>
              <a:r>
                <a:rPr lang="en-US" sz="2621">
                  <a:solidFill>
                    <a:srgbClr val="FFFFFF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Obtiene el resultado</a:t>
              </a:r>
            </a:p>
          </p:txBody>
        </p:sp>
        <p:sp>
          <p:nvSpPr>
            <p:cNvPr name="AutoShape 30" id="30"/>
            <p:cNvSpPr/>
            <p:nvPr/>
          </p:nvSpPr>
          <p:spPr>
            <a:xfrm>
              <a:off x="19153440" y="4540276"/>
              <a:ext cx="0" cy="846049"/>
            </a:xfrm>
            <a:prstGeom prst="line">
              <a:avLst/>
            </a:prstGeom>
            <a:ln cap="flat" w="54149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1" id="31"/>
            <p:cNvSpPr/>
            <p:nvPr/>
          </p:nvSpPr>
          <p:spPr>
            <a:xfrm>
              <a:off x="7417826" y="4540276"/>
              <a:ext cx="0" cy="846049"/>
            </a:xfrm>
            <a:prstGeom prst="line">
              <a:avLst/>
            </a:prstGeom>
            <a:ln cap="flat" w="54149">
              <a:solidFill>
                <a:srgbClr val="FFFFFF"/>
              </a:solidFill>
              <a:prstDash val="solid"/>
              <a:headEnd type="arrow" len="sm" w="med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>
              <a:off x="7390751" y="5386325"/>
              <a:ext cx="11789763" cy="0"/>
            </a:xfrm>
            <a:prstGeom prst="line">
              <a:avLst/>
            </a:prstGeom>
            <a:ln cap="flat" w="54149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33" id="33"/>
            <p:cNvSpPr txBox="true"/>
            <p:nvPr/>
          </p:nvSpPr>
          <p:spPr>
            <a:xfrm rot="0">
              <a:off x="11696517" y="5329175"/>
              <a:ext cx="3837371" cy="11867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69"/>
                </a:lnSpc>
              </a:pPr>
              <a:r>
                <a:rPr lang="en-US" sz="2621">
                  <a:solidFill>
                    <a:srgbClr val="FFFFFF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Muestra el resultado del juego</a:t>
              </a:r>
            </a:p>
          </p:txBody>
        </p:sp>
        <p:sp>
          <p:nvSpPr>
            <p:cNvPr name="AutoShape 34" id="34"/>
            <p:cNvSpPr/>
            <p:nvPr/>
          </p:nvSpPr>
          <p:spPr>
            <a:xfrm flipV="true">
              <a:off x="3216809" y="3949586"/>
              <a:ext cx="2204324" cy="807"/>
            </a:xfrm>
            <a:prstGeom prst="line">
              <a:avLst/>
            </a:prstGeom>
            <a:ln cap="flat" w="54149">
              <a:solidFill>
                <a:srgbClr val="FFFFFF"/>
              </a:solidFill>
              <a:prstDash val="solid"/>
              <a:headEnd type="arrow" len="sm" w="med"/>
              <a:tailEnd type="none" len="sm" w="sm"/>
            </a:ln>
          </p:spPr>
        </p:sp>
        <p:sp>
          <p:nvSpPr>
            <p:cNvPr name="TextBox 35" id="35"/>
            <p:cNvSpPr txBox="true"/>
            <p:nvPr/>
          </p:nvSpPr>
          <p:spPr>
            <a:xfrm rot="0">
              <a:off x="2065081" y="4069229"/>
              <a:ext cx="3837371" cy="5775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69"/>
                </a:lnSpc>
              </a:pPr>
              <a:r>
                <a:rPr lang="en-US" sz="2621">
                  <a:solidFill>
                    <a:srgbClr val="FFFFFF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Recibe resultado</a:t>
              </a:r>
            </a:p>
          </p:txBody>
        </p:sp>
      </p:grpSp>
    </p:spTree>
  </p:cSld>
  <p:clrMapOvr>
    <a:masterClrMapping/>
  </p:clrMapOvr>
  <p:transition spd="slow">
    <p:cover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AD1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85928" y="0"/>
            <a:ext cx="9351049" cy="10287000"/>
          </a:xfrm>
          <a:custGeom>
            <a:avLst/>
            <a:gdLst/>
            <a:ahLst/>
            <a:cxnLst/>
            <a:rect r="r" b="b" t="t" l="l"/>
            <a:pathLst>
              <a:path h="10287000" w="9351049">
                <a:moveTo>
                  <a:pt x="0" y="0"/>
                </a:moveTo>
                <a:lnTo>
                  <a:pt x="9351048" y="0"/>
                </a:lnTo>
                <a:lnTo>
                  <a:pt x="93510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183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0209848" cy="10287000"/>
          </a:xfrm>
          <a:custGeom>
            <a:avLst/>
            <a:gdLst/>
            <a:ahLst/>
            <a:cxnLst/>
            <a:rect r="r" b="b" t="t" l="l"/>
            <a:pathLst>
              <a:path h="10287000" w="10209848">
                <a:moveTo>
                  <a:pt x="0" y="0"/>
                </a:moveTo>
                <a:lnTo>
                  <a:pt x="10209848" y="0"/>
                </a:lnTo>
                <a:lnTo>
                  <a:pt x="102098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968441" y="107190"/>
            <a:ext cx="8351118" cy="10072620"/>
          </a:xfrm>
          <a:custGeom>
            <a:avLst/>
            <a:gdLst/>
            <a:ahLst/>
            <a:cxnLst/>
            <a:rect r="r" b="b" t="t" l="l"/>
            <a:pathLst>
              <a:path h="10072620" w="8351118">
                <a:moveTo>
                  <a:pt x="0" y="0"/>
                </a:moveTo>
                <a:lnTo>
                  <a:pt x="8351118" y="0"/>
                </a:lnTo>
                <a:lnTo>
                  <a:pt x="8351118" y="10072620"/>
                </a:lnTo>
                <a:lnTo>
                  <a:pt x="0" y="100726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97909" y="717096"/>
            <a:ext cx="6492182" cy="8681359"/>
          </a:xfrm>
          <a:custGeom>
            <a:avLst/>
            <a:gdLst/>
            <a:ahLst/>
            <a:cxnLst/>
            <a:rect r="r" b="b" t="t" l="l"/>
            <a:pathLst>
              <a:path h="8681359" w="6492182">
                <a:moveTo>
                  <a:pt x="0" y="0"/>
                </a:moveTo>
                <a:lnTo>
                  <a:pt x="6492182" y="0"/>
                </a:lnTo>
                <a:lnTo>
                  <a:pt x="6492182" y="8681358"/>
                </a:lnTo>
                <a:lnTo>
                  <a:pt x="0" y="86813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4333" r="0" b="-385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980460" y="192915"/>
            <a:ext cx="4327080" cy="544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5"/>
              </a:lnSpc>
            </a:pPr>
            <a:r>
              <a:rPr lang="en-US" sz="4086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DIAGRAMA DE FLUJO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21666" y="8150386"/>
            <a:ext cx="350909" cy="328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8"/>
              </a:lnSpc>
            </a:pPr>
            <a:r>
              <a:rPr lang="en-US" sz="192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86164" y="4729513"/>
            <a:ext cx="350909" cy="328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8"/>
              </a:lnSpc>
            </a:pPr>
            <a:r>
              <a:rPr lang="en-US" sz="192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58938" y="4729513"/>
            <a:ext cx="350909" cy="328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8"/>
              </a:lnSpc>
            </a:pPr>
            <a:r>
              <a:rPr lang="en-US" sz="192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829098" y="4815238"/>
            <a:ext cx="350909" cy="328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8"/>
              </a:lnSpc>
            </a:pPr>
            <a:r>
              <a:rPr lang="en-US" sz="192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</a:t>
            </a:r>
          </a:p>
        </p:txBody>
      </p:sp>
    </p:spTree>
  </p:cSld>
  <p:clrMapOvr>
    <a:masterClrMapping/>
  </p:clrMapOvr>
  <p:transition spd="slow">
    <p:cover dir="r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AD1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85928" y="0"/>
            <a:ext cx="9351049" cy="10287000"/>
          </a:xfrm>
          <a:custGeom>
            <a:avLst/>
            <a:gdLst/>
            <a:ahLst/>
            <a:cxnLst/>
            <a:rect r="r" b="b" t="t" l="l"/>
            <a:pathLst>
              <a:path h="10287000" w="9351049">
                <a:moveTo>
                  <a:pt x="0" y="0"/>
                </a:moveTo>
                <a:lnTo>
                  <a:pt x="9351048" y="0"/>
                </a:lnTo>
                <a:lnTo>
                  <a:pt x="93510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183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0209848" cy="10287000"/>
          </a:xfrm>
          <a:custGeom>
            <a:avLst/>
            <a:gdLst/>
            <a:ahLst/>
            <a:cxnLst/>
            <a:rect r="r" b="b" t="t" l="l"/>
            <a:pathLst>
              <a:path h="10287000" w="10209848">
                <a:moveTo>
                  <a:pt x="0" y="0"/>
                </a:moveTo>
                <a:lnTo>
                  <a:pt x="10209848" y="0"/>
                </a:lnTo>
                <a:lnTo>
                  <a:pt x="102098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974989" y="341602"/>
            <a:ext cx="14338022" cy="8916698"/>
            <a:chOff x="0" y="0"/>
            <a:chExt cx="2405884" cy="1496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5885" cy="1496200"/>
            </a:xfrm>
            <a:custGeom>
              <a:avLst/>
              <a:gdLst/>
              <a:ahLst/>
              <a:cxnLst/>
              <a:rect r="r" b="b" t="t" l="l"/>
              <a:pathLst>
                <a:path h="1496200" w="2405885">
                  <a:moveTo>
                    <a:pt x="44277" y="0"/>
                  </a:moveTo>
                  <a:lnTo>
                    <a:pt x="2361608" y="0"/>
                  </a:lnTo>
                  <a:cubicBezTo>
                    <a:pt x="2386061" y="0"/>
                    <a:pt x="2405885" y="19823"/>
                    <a:pt x="2405885" y="44277"/>
                  </a:cubicBezTo>
                  <a:lnTo>
                    <a:pt x="2405885" y="1451923"/>
                  </a:lnTo>
                  <a:cubicBezTo>
                    <a:pt x="2405885" y="1463666"/>
                    <a:pt x="2401220" y="1474928"/>
                    <a:pt x="2392916" y="1483232"/>
                  </a:cubicBezTo>
                  <a:cubicBezTo>
                    <a:pt x="2384613" y="1491535"/>
                    <a:pt x="2373351" y="1496200"/>
                    <a:pt x="2361608" y="1496200"/>
                  </a:cubicBezTo>
                  <a:lnTo>
                    <a:pt x="44277" y="1496200"/>
                  </a:lnTo>
                  <a:cubicBezTo>
                    <a:pt x="19823" y="1496200"/>
                    <a:pt x="0" y="1476377"/>
                    <a:pt x="0" y="1451923"/>
                  </a:cubicBezTo>
                  <a:lnTo>
                    <a:pt x="0" y="44277"/>
                  </a:lnTo>
                  <a:cubicBezTo>
                    <a:pt x="0" y="32534"/>
                    <a:pt x="4665" y="21272"/>
                    <a:pt x="12968" y="12968"/>
                  </a:cubicBezTo>
                  <a:cubicBezTo>
                    <a:pt x="21272" y="4665"/>
                    <a:pt x="32534" y="0"/>
                    <a:pt x="44277" y="0"/>
                  </a:cubicBezTo>
                  <a:close/>
                </a:path>
              </a:pathLst>
            </a:custGeom>
            <a:solidFill>
              <a:srgbClr val="000000"/>
            </a:solidFill>
            <a:ln w="95250" cap="rnd">
              <a:gradFill>
                <a:gsLst>
                  <a:gs pos="0">
                    <a:srgbClr val="F65E9A">
                      <a:alpha val="100000"/>
                    </a:srgbClr>
                  </a:gs>
                  <a:gs pos="100000">
                    <a:srgbClr val="FFDE59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405884" cy="1553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INSTRUCTION</a:t>
              </a:r>
            </a:p>
          </p:txBody>
        </p:sp>
      </p:grp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>
                  <p14:trim st="5900.0000" end="31885.0330"/>
                </p14:media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102344" y="429268"/>
            <a:ext cx="14057616" cy="8725417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0">
            <a:off x="5957519" y="8778432"/>
            <a:ext cx="5285497" cy="3747898"/>
          </a:xfrm>
          <a:custGeom>
            <a:avLst/>
            <a:gdLst/>
            <a:ahLst/>
            <a:cxnLst/>
            <a:rect r="r" b="b" t="t" l="l"/>
            <a:pathLst>
              <a:path h="3747898" w="5285497">
                <a:moveTo>
                  <a:pt x="0" y="0"/>
                </a:moveTo>
                <a:lnTo>
                  <a:pt x="5285497" y="0"/>
                </a:lnTo>
                <a:lnTo>
                  <a:pt x="5285497" y="3747898"/>
                </a:lnTo>
                <a:lnTo>
                  <a:pt x="0" y="37478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AD1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9886" y="204283"/>
            <a:ext cx="15748229" cy="9878435"/>
          </a:xfrm>
          <a:custGeom>
            <a:avLst/>
            <a:gdLst/>
            <a:ahLst/>
            <a:cxnLst/>
            <a:rect r="r" b="b" t="t" l="l"/>
            <a:pathLst>
              <a:path h="9878435" w="15748229">
                <a:moveTo>
                  <a:pt x="0" y="0"/>
                </a:moveTo>
                <a:lnTo>
                  <a:pt x="15748228" y="0"/>
                </a:lnTo>
                <a:lnTo>
                  <a:pt x="15748228" y="9878434"/>
                </a:lnTo>
                <a:lnTo>
                  <a:pt x="0" y="9878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12942" t="12911" r="3897" b="0"/>
          <a:stretch>
            <a:fillRect/>
          </a:stretch>
        </p:blipFill>
        <p:spPr>
          <a:xfrm flipH="false" flipV="false" rot="0">
            <a:off x="4199202" y="1768797"/>
            <a:ext cx="10383502" cy="6749405"/>
          </a:xfrm>
          <a:prstGeom prst="rect">
            <a:avLst/>
          </a:prstGeom>
        </p:spPr>
      </p:pic>
    </p:spTree>
  </p:cSld>
  <p:clrMapOvr>
    <a:masterClrMapping/>
  </p:clrMapOvr>
  <p:transition spd="slow">
    <p:cover dir="r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DAGZNObfjio</dc:identifier>
  <dcterms:modified xsi:type="dcterms:W3CDTF">2011-08-01T06:04:30Z</dcterms:modified>
  <cp:revision>1</cp:revision>
  <dc:title>Video juego</dc:title>
</cp:coreProperties>
</file>